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608" r:id="rId2"/>
    <p:sldId id="258" r:id="rId3"/>
    <p:sldId id="651" r:id="rId4"/>
    <p:sldId id="652" r:id="rId5"/>
    <p:sldId id="259" r:id="rId6"/>
    <p:sldId id="261" r:id="rId7"/>
    <p:sldId id="549" r:id="rId8"/>
    <p:sldId id="591" r:id="rId9"/>
    <p:sldId id="604" r:id="rId10"/>
    <p:sldId id="605" r:id="rId11"/>
    <p:sldId id="572" r:id="rId12"/>
    <p:sldId id="555" r:id="rId13"/>
    <p:sldId id="642" r:id="rId14"/>
    <p:sldId id="594" r:id="rId15"/>
    <p:sldId id="597" r:id="rId16"/>
    <p:sldId id="598" r:id="rId17"/>
    <p:sldId id="599" r:id="rId18"/>
    <p:sldId id="573" r:id="rId19"/>
    <p:sldId id="574" r:id="rId20"/>
    <p:sldId id="575" r:id="rId21"/>
    <p:sldId id="576" r:id="rId22"/>
    <p:sldId id="577" r:id="rId23"/>
    <p:sldId id="578" r:id="rId24"/>
    <p:sldId id="579" r:id="rId25"/>
    <p:sldId id="435" r:id="rId26"/>
    <p:sldId id="436" r:id="rId27"/>
    <p:sldId id="514" r:id="rId28"/>
    <p:sldId id="437" r:id="rId29"/>
    <p:sldId id="438" r:id="rId30"/>
    <p:sldId id="460" r:id="rId31"/>
    <p:sldId id="461" r:id="rId32"/>
    <p:sldId id="465" r:id="rId33"/>
    <p:sldId id="462" r:id="rId34"/>
    <p:sldId id="463" r:id="rId35"/>
    <p:sldId id="464" r:id="rId36"/>
    <p:sldId id="466" r:id="rId37"/>
    <p:sldId id="467" r:id="rId38"/>
    <p:sldId id="324" r:id="rId39"/>
    <p:sldId id="561" r:id="rId40"/>
    <p:sldId id="562" r:id="rId41"/>
    <p:sldId id="563" r:id="rId42"/>
    <p:sldId id="565" r:id="rId43"/>
    <p:sldId id="566" r:id="rId44"/>
    <p:sldId id="567" r:id="rId45"/>
    <p:sldId id="569" r:id="rId46"/>
    <p:sldId id="571" r:id="rId47"/>
    <p:sldId id="352" r:id="rId48"/>
    <p:sldId id="353" r:id="rId49"/>
    <p:sldId id="363" r:id="rId50"/>
    <p:sldId id="364" r:id="rId51"/>
    <p:sldId id="365" r:id="rId52"/>
    <p:sldId id="366" r:id="rId53"/>
    <p:sldId id="507" r:id="rId54"/>
    <p:sldId id="508" r:id="rId55"/>
    <p:sldId id="509" r:id="rId56"/>
    <p:sldId id="510" r:id="rId57"/>
    <p:sldId id="511" r:id="rId58"/>
    <p:sldId id="506" r:id="rId59"/>
    <p:sldId id="513" r:id="rId60"/>
    <p:sldId id="653" r:id="rId61"/>
    <p:sldId id="654" r:id="rId62"/>
    <p:sldId id="655" r:id="rId63"/>
    <p:sldId id="656" r:id="rId64"/>
    <p:sldId id="657" r:id="rId65"/>
    <p:sldId id="620" r:id="rId66"/>
    <p:sldId id="621" r:id="rId67"/>
    <p:sldId id="658" r:id="rId68"/>
    <p:sldId id="659" r:id="rId69"/>
    <p:sldId id="660" r:id="rId70"/>
    <p:sldId id="641" r:id="rId71"/>
    <p:sldId id="601" r:id="rId72"/>
  </p:sldIdLst>
  <p:sldSz cx="9144000" cy="6858000" type="screen4x3"/>
  <p:notesSz cx="7010400" cy="9296400"/>
  <p:defaultTextStyle>
    <a:defPPr>
      <a:defRPr lang="fr-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7" autoAdjust="0"/>
  </p:normalViewPr>
  <p:slideViewPr>
    <p:cSldViewPr>
      <p:cViewPr varScale="1">
        <p:scale>
          <a:sx n="115" d="100"/>
          <a:sy n="115" d="100"/>
        </p:scale>
        <p:origin x="1476" y="108"/>
      </p:cViewPr>
      <p:guideLst>
        <p:guide orient="horz" pos="2160"/>
        <p:guide pos="2880"/>
      </p:guideLst>
    </p:cSldViewPr>
  </p:slideViewPr>
  <p:outlineViewPr>
    <p:cViewPr>
      <p:scale>
        <a:sx n="33" d="100"/>
        <a:sy n="33" d="100"/>
      </p:scale>
      <p:origin x="0" y="12345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670BD75-1726-4628-82D8-3FE2A01D78FF}" type="datetimeFigureOut">
              <a:rPr lang="en-US" smtClean="0"/>
              <a:t>11/25/2024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5EEB1DF-79A0-49AC-AA2A-0D541BB6D77F}" type="slidenum">
              <a:rPr lang="en-US" smtClean="0"/>
              <a:t>‹#›</a:t>
            </a:fld>
            <a:endParaRPr lang="en-US"/>
          </a:p>
        </p:txBody>
      </p:sp>
    </p:spTree>
    <p:extLst>
      <p:ext uri="{BB962C8B-B14F-4D97-AF65-F5344CB8AC3E}">
        <p14:creationId xmlns:p14="http://schemas.microsoft.com/office/powerpoint/2010/main" val="3949314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1C18286-A914-4BB6-8631-C27723FD7347}" type="datetimeFigureOut">
              <a:rPr lang="en-US" smtClean="0"/>
              <a:pPr/>
              <a:t>11/25/2024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17C792C-640F-4304-90CA-EB482EB119D4}" type="slidenum">
              <a:rPr lang="en-US" smtClean="0"/>
              <a:pPr/>
              <a:t>‹#›</a:t>
            </a:fld>
            <a:endParaRPr lang="en-US"/>
          </a:p>
        </p:txBody>
      </p:sp>
    </p:spTree>
    <p:extLst>
      <p:ext uri="{BB962C8B-B14F-4D97-AF65-F5344CB8AC3E}">
        <p14:creationId xmlns:p14="http://schemas.microsoft.com/office/powerpoint/2010/main" val="22279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1</a:t>
            </a:fld>
            <a:endParaRPr lang="en-US"/>
          </a:p>
        </p:txBody>
      </p:sp>
    </p:spTree>
    <p:extLst>
      <p:ext uri="{BB962C8B-B14F-4D97-AF65-F5344CB8AC3E}">
        <p14:creationId xmlns:p14="http://schemas.microsoft.com/office/powerpoint/2010/main" val="47722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18</a:t>
            </a:fld>
            <a:endParaRPr lang="en-US"/>
          </a:p>
        </p:txBody>
      </p:sp>
    </p:spTree>
    <p:extLst>
      <p:ext uri="{BB962C8B-B14F-4D97-AF65-F5344CB8AC3E}">
        <p14:creationId xmlns:p14="http://schemas.microsoft.com/office/powerpoint/2010/main" val="158631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19</a:t>
            </a:fld>
            <a:endParaRPr lang="en-US"/>
          </a:p>
        </p:txBody>
      </p:sp>
    </p:spTree>
    <p:extLst>
      <p:ext uri="{BB962C8B-B14F-4D97-AF65-F5344CB8AC3E}">
        <p14:creationId xmlns:p14="http://schemas.microsoft.com/office/powerpoint/2010/main" val="1988550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20</a:t>
            </a:fld>
            <a:endParaRPr lang="en-US"/>
          </a:p>
        </p:txBody>
      </p:sp>
    </p:spTree>
    <p:extLst>
      <p:ext uri="{BB962C8B-B14F-4D97-AF65-F5344CB8AC3E}">
        <p14:creationId xmlns:p14="http://schemas.microsoft.com/office/powerpoint/2010/main" val="134826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21</a:t>
            </a:fld>
            <a:endParaRPr lang="en-US"/>
          </a:p>
        </p:txBody>
      </p:sp>
    </p:spTree>
    <p:extLst>
      <p:ext uri="{BB962C8B-B14F-4D97-AF65-F5344CB8AC3E}">
        <p14:creationId xmlns:p14="http://schemas.microsoft.com/office/powerpoint/2010/main" val="41569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22</a:t>
            </a:fld>
            <a:endParaRPr lang="en-US"/>
          </a:p>
        </p:txBody>
      </p:sp>
    </p:spTree>
    <p:extLst>
      <p:ext uri="{BB962C8B-B14F-4D97-AF65-F5344CB8AC3E}">
        <p14:creationId xmlns:p14="http://schemas.microsoft.com/office/powerpoint/2010/main" val="418512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23</a:t>
            </a:fld>
            <a:endParaRPr lang="en-US"/>
          </a:p>
        </p:txBody>
      </p:sp>
    </p:spTree>
    <p:extLst>
      <p:ext uri="{BB962C8B-B14F-4D97-AF65-F5344CB8AC3E}">
        <p14:creationId xmlns:p14="http://schemas.microsoft.com/office/powerpoint/2010/main" val="3890717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24</a:t>
            </a:fld>
            <a:endParaRPr lang="en-US"/>
          </a:p>
        </p:txBody>
      </p:sp>
    </p:spTree>
    <p:extLst>
      <p:ext uri="{BB962C8B-B14F-4D97-AF65-F5344CB8AC3E}">
        <p14:creationId xmlns:p14="http://schemas.microsoft.com/office/powerpoint/2010/main" val="356686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25</a:t>
            </a:fld>
            <a:endParaRPr lang="en-US"/>
          </a:p>
        </p:txBody>
      </p:sp>
    </p:spTree>
    <p:extLst>
      <p:ext uri="{BB962C8B-B14F-4D97-AF65-F5344CB8AC3E}">
        <p14:creationId xmlns:p14="http://schemas.microsoft.com/office/powerpoint/2010/main" val="1790964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26</a:t>
            </a:fld>
            <a:endParaRPr lang="en-US"/>
          </a:p>
        </p:txBody>
      </p:sp>
    </p:spTree>
    <p:extLst>
      <p:ext uri="{BB962C8B-B14F-4D97-AF65-F5344CB8AC3E}">
        <p14:creationId xmlns:p14="http://schemas.microsoft.com/office/powerpoint/2010/main" val="77345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27</a:t>
            </a:fld>
            <a:endParaRPr lang="en-US"/>
          </a:p>
        </p:txBody>
      </p:sp>
    </p:spTree>
    <p:extLst>
      <p:ext uri="{BB962C8B-B14F-4D97-AF65-F5344CB8AC3E}">
        <p14:creationId xmlns:p14="http://schemas.microsoft.com/office/powerpoint/2010/main" val="281105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a:t>
            </a:fld>
            <a:endParaRPr lang="en-US"/>
          </a:p>
        </p:txBody>
      </p:sp>
    </p:spTree>
    <p:extLst>
      <p:ext uri="{BB962C8B-B14F-4D97-AF65-F5344CB8AC3E}">
        <p14:creationId xmlns:p14="http://schemas.microsoft.com/office/powerpoint/2010/main" val="3272857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28</a:t>
            </a:fld>
            <a:endParaRPr lang="en-US"/>
          </a:p>
        </p:txBody>
      </p:sp>
    </p:spTree>
    <p:extLst>
      <p:ext uri="{BB962C8B-B14F-4D97-AF65-F5344CB8AC3E}">
        <p14:creationId xmlns:p14="http://schemas.microsoft.com/office/powerpoint/2010/main" val="2381460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29</a:t>
            </a:fld>
            <a:endParaRPr lang="en-US"/>
          </a:p>
        </p:txBody>
      </p:sp>
    </p:spTree>
    <p:extLst>
      <p:ext uri="{BB962C8B-B14F-4D97-AF65-F5344CB8AC3E}">
        <p14:creationId xmlns:p14="http://schemas.microsoft.com/office/powerpoint/2010/main" val="1651971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30</a:t>
            </a:fld>
            <a:endParaRPr lang="en-US"/>
          </a:p>
        </p:txBody>
      </p:sp>
    </p:spTree>
    <p:extLst>
      <p:ext uri="{BB962C8B-B14F-4D97-AF65-F5344CB8AC3E}">
        <p14:creationId xmlns:p14="http://schemas.microsoft.com/office/powerpoint/2010/main" val="4064238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31</a:t>
            </a:fld>
            <a:endParaRPr lang="en-US"/>
          </a:p>
        </p:txBody>
      </p:sp>
    </p:spTree>
    <p:extLst>
      <p:ext uri="{BB962C8B-B14F-4D97-AF65-F5344CB8AC3E}">
        <p14:creationId xmlns:p14="http://schemas.microsoft.com/office/powerpoint/2010/main" val="2197131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32</a:t>
            </a:fld>
            <a:endParaRPr lang="en-US"/>
          </a:p>
        </p:txBody>
      </p:sp>
    </p:spTree>
    <p:extLst>
      <p:ext uri="{BB962C8B-B14F-4D97-AF65-F5344CB8AC3E}">
        <p14:creationId xmlns:p14="http://schemas.microsoft.com/office/powerpoint/2010/main" val="2230752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33</a:t>
            </a:fld>
            <a:endParaRPr lang="en-US"/>
          </a:p>
        </p:txBody>
      </p:sp>
    </p:spTree>
    <p:extLst>
      <p:ext uri="{BB962C8B-B14F-4D97-AF65-F5344CB8AC3E}">
        <p14:creationId xmlns:p14="http://schemas.microsoft.com/office/powerpoint/2010/main" val="1721297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34</a:t>
            </a:fld>
            <a:endParaRPr lang="en-US"/>
          </a:p>
        </p:txBody>
      </p:sp>
    </p:spTree>
    <p:extLst>
      <p:ext uri="{BB962C8B-B14F-4D97-AF65-F5344CB8AC3E}">
        <p14:creationId xmlns:p14="http://schemas.microsoft.com/office/powerpoint/2010/main" val="3375522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35</a:t>
            </a:fld>
            <a:endParaRPr lang="en-US"/>
          </a:p>
        </p:txBody>
      </p:sp>
    </p:spTree>
    <p:extLst>
      <p:ext uri="{BB962C8B-B14F-4D97-AF65-F5344CB8AC3E}">
        <p14:creationId xmlns:p14="http://schemas.microsoft.com/office/powerpoint/2010/main" val="3395420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36</a:t>
            </a:fld>
            <a:endParaRPr lang="en-US"/>
          </a:p>
        </p:txBody>
      </p:sp>
    </p:spTree>
    <p:extLst>
      <p:ext uri="{BB962C8B-B14F-4D97-AF65-F5344CB8AC3E}">
        <p14:creationId xmlns:p14="http://schemas.microsoft.com/office/powerpoint/2010/main" val="1356615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37</a:t>
            </a:fld>
            <a:endParaRPr lang="en-US"/>
          </a:p>
        </p:txBody>
      </p:sp>
    </p:spTree>
    <p:extLst>
      <p:ext uri="{BB962C8B-B14F-4D97-AF65-F5344CB8AC3E}">
        <p14:creationId xmlns:p14="http://schemas.microsoft.com/office/powerpoint/2010/main" val="149491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r>
              <a:rPr lang="en-US"/>
              <a:t>ASHRAE’s position is simple.  Eliminating GHG emissions from the built environment is essential to address climate change.</a:t>
            </a:r>
          </a:p>
          <a:p>
            <a:pPr lvl="0"/>
            <a:endParaRPr lang="en-US"/>
          </a:p>
        </p:txBody>
      </p:sp>
    </p:spTree>
    <p:extLst>
      <p:ext uri="{BB962C8B-B14F-4D97-AF65-F5344CB8AC3E}">
        <p14:creationId xmlns:p14="http://schemas.microsoft.com/office/powerpoint/2010/main" val="4293212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38</a:t>
            </a:fld>
            <a:endParaRPr lang="en-US"/>
          </a:p>
        </p:txBody>
      </p:sp>
    </p:spTree>
    <p:extLst>
      <p:ext uri="{BB962C8B-B14F-4D97-AF65-F5344CB8AC3E}">
        <p14:creationId xmlns:p14="http://schemas.microsoft.com/office/powerpoint/2010/main" val="307937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figure showing energy comparisons between the baseline and lower energy models.</a:t>
            </a:r>
          </a:p>
          <a:p>
            <a:r>
              <a:rPr lang="en-US" dirty="0" smtClean="0"/>
              <a:t>What</a:t>
            </a:r>
            <a:r>
              <a:rPr lang="en-US" baseline="0" dirty="0" smtClean="0"/>
              <a:t> are the big energy savers?</a:t>
            </a:r>
          </a:p>
          <a:p>
            <a:pPr marL="171450" indent="-171450">
              <a:buFont typeface="Arial" pitchFamily="34" charset="0"/>
              <a:buChar char="•"/>
            </a:pPr>
            <a:r>
              <a:rPr lang="en-US" baseline="0" dirty="0" smtClean="0"/>
              <a:t>Click: (red) Reheat – if we don’t have methods to reduce or eliminate reheat it’s very unlikely that 50% savings will be achieved</a:t>
            </a:r>
          </a:p>
          <a:p>
            <a:pPr marL="171450" indent="-171450">
              <a:buFont typeface="Arial" pitchFamily="34" charset="0"/>
              <a:buChar char="•"/>
            </a:pPr>
            <a:r>
              <a:rPr lang="en-US" baseline="0" dirty="0" smtClean="0"/>
              <a:t>Click: (green) fans – There is a lot of air movement required in healthcare facilities, so well designed and controlled fan systems and efficient fans are significant savers</a:t>
            </a:r>
          </a:p>
          <a:p>
            <a:pPr marL="171450" indent="-171450">
              <a:buFont typeface="Arial" pitchFamily="34" charset="0"/>
              <a:buChar char="•"/>
            </a:pPr>
            <a:r>
              <a:rPr lang="en-US" baseline="0" dirty="0" smtClean="0"/>
              <a:t>Click: (blue) cooling – Economizer use and turning areas of the building that do not operate 24 hours per day are important to achieve significant savings</a:t>
            </a:r>
          </a:p>
          <a:p>
            <a:pPr marL="171450" indent="-171450">
              <a:buFont typeface="Arial" pitchFamily="34" charset="0"/>
              <a:buChar char="•"/>
            </a:pPr>
            <a:r>
              <a:rPr lang="en-US" baseline="0" dirty="0" smtClean="0"/>
              <a:t>Click: (yellow) interior lighting – While many hospitals have installed more efficient lighting technology – there are still savings available. We’ll look at some examples in a few minutes</a:t>
            </a:r>
          </a:p>
          <a:p>
            <a:pPr marL="171450" indent="-171450">
              <a:buFont typeface="Arial" pitchFamily="34" charset="0"/>
              <a:buChar char="•"/>
            </a:pPr>
            <a:r>
              <a:rPr lang="en-US" baseline="0" dirty="0" smtClean="0"/>
              <a:t>Click: (top black) pumps – when cooling and heating are reduced, so is the need for pumping.</a:t>
            </a:r>
            <a:endParaRPr lang="en-US" dirty="0"/>
          </a:p>
        </p:txBody>
      </p:sp>
      <p:sp>
        <p:nvSpPr>
          <p:cNvPr id="4" name="Header Placeholder 3"/>
          <p:cNvSpPr>
            <a:spLocks noGrp="1"/>
          </p:cNvSpPr>
          <p:nvPr>
            <p:ph type="hdr" sz="quarter" idx="10"/>
          </p:nvPr>
        </p:nvSpPr>
        <p:spPr/>
        <p:txBody>
          <a:bodyPr/>
          <a:lstStyle/>
          <a:p>
            <a:pPr>
              <a:defRPr/>
            </a:pPr>
            <a:r>
              <a:rPr lang="en-US" smtClean="0"/>
              <a:t>Strategic Partner Exchange – 2013</a:t>
            </a:r>
            <a:r>
              <a:rPr lang="en-US" i="1" smtClean="0"/>
              <a:t/>
            </a:r>
            <a:br>
              <a:rPr lang="en-US" i="1" smtClean="0"/>
            </a:br>
            <a:r>
              <a:rPr lang="en-US" smtClean="0"/>
              <a:t>PARTNERSHIP— Building an Oasis of Success</a:t>
            </a:r>
            <a:endParaRPr lang="en-US" dirty="0"/>
          </a:p>
        </p:txBody>
      </p:sp>
      <p:sp>
        <p:nvSpPr>
          <p:cNvPr id="5" name="Footer Placeholder 4"/>
          <p:cNvSpPr>
            <a:spLocks noGrp="1"/>
          </p:cNvSpPr>
          <p:nvPr>
            <p:ph type="ftr" sz="quarter" idx="11"/>
          </p:nvPr>
        </p:nvSpPr>
        <p:spPr/>
        <p:txBody>
          <a:bodyPr/>
          <a:lstStyle/>
          <a:p>
            <a:pPr>
              <a:defRPr/>
            </a:pPr>
            <a:r>
              <a:rPr lang="en-US" smtClean="0"/>
              <a:t>© 2013 Trane</a:t>
            </a:r>
            <a:endParaRPr lang="en-US" dirty="0"/>
          </a:p>
        </p:txBody>
      </p:sp>
      <p:sp>
        <p:nvSpPr>
          <p:cNvPr id="6" name="Slide Number Placeholder 5"/>
          <p:cNvSpPr>
            <a:spLocks noGrp="1"/>
          </p:cNvSpPr>
          <p:nvPr>
            <p:ph type="sldNum" sz="quarter" idx="12"/>
          </p:nvPr>
        </p:nvSpPr>
        <p:spPr/>
        <p:txBody>
          <a:bodyPr/>
          <a:lstStyle/>
          <a:p>
            <a:pPr>
              <a:defRPr/>
            </a:pPr>
            <a:fld id="{3E9C7770-C856-4A29-BCD0-9A2E33045A92}" type="slidenum">
              <a:rPr lang="en-US" smtClean="0"/>
              <a:pPr>
                <a:defRPr/>
              </a:pPr>
              <a:t>39</a:t>
            </a:fld>
            <a:endParaRPr lang="en-US"/>
          </a:p>
        </p:txBody>
      </p:sp>
    </p:spTree>
    <p:extLst>
      <p:ext uri="{BB962C8B-B14F-4D97-AF65-F5344CB8AC3E}">
        <p14:creationId xmlns:p14="http://schemas.microsoft.com/office/powerpoint/2010/main" val="2067637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we’ve had times to briefly examine the recommendation tables. </a:t>
            </a:r>
          </a:p>
          <a:p>
            <a:r>
              <a:rPr lang="en-US" dirty="0" smtClean="0"/>
              <a:t>Is that all there is to the AEDGs? Just two pages per climate zone?</a:t>
            </a:r>
          </a:p>
          <a:p>
            <a:r>
              <a:rPr lang="en-US" dirty="0" smtClean="0"/>
              <a:t>Absolutely not. Here we look at the Small and medium office building 50% AEDG recommendation for a fan-coil system with a dedicated outdoor air system. There is a recommendation for “VAV fan coil units?” What does that mean?</a:t>
            </a:r>
          </a:p>
          <a:p>
            <a:r>
              <a:rPr lang="en-US" dirty="0" smtClean="0"/>
              <a:t>In the right-most table column are the “How-to” tips.</a:t>
            </a:r>
          </a:p>
          <a:p>
            <a:r>
              <a:rPr lang="en-US" dirty="0" smtClean="0"/>
              <a:t>There are tips for all the different sections (envelope, plug loads, etc.)</a:t>
            </a:r>
          </a:p>
          <a:p>
            <a:r>
              <a:rPr lang="en-US" dirty="0" smtClean="0"/>
              <a:t>As we dig into HV8 we find:</a:t>
            </a:r>
          </a:p>
          <a:p>
            <a:pPr marL="171450" indent="-171450">
              <a:buFont typeface="Arial" pitchFamily="34" charset="0"/>
              <a:buChar char="•"/>
            </a:pPr>
            <a:r>
              <a:rPr lang="en-US" dirty="0" smtClean="0"/>
              <a:t>Fan coils should be equipped with a variable-speed fan</a:t>
            </a:r>
          </a:p>
          <a:p>
            <a:pPr marL="171450" indent="-171450">
              <a:buFont typeface="Arial" pitchFamily="34" charset="0"/>
              <a:buChar char="•"/>
            </a:pPr>
            <a:r>
              <a:rPr lang="en-US" dirty="0" smtClean="0"/>
              <a:t>For ducted fan-coils the fan power should be low (0.3 W/cfm) and to minimize chilled water system pumping the coil </a:t>
            </a:r>
            <a:r>
              <a:rPr lang="el-GR" dirty="0" smtClean="0"/>
              <a:t>Δ</a:t>
            </a:r>
            <a:r>
              <a:rPr lang="en-US" dirty="0" smtClean="0"/>
              <a:t>T should be at least 14</a:t>
            </a:r>
            <a:r>
              <a:rPr lang="en-US" dirty="0" smtClean="0">
                <a:latin typeface="Calibri"/>
                <a:cs typeface="Calibri"/>
              </a:rPr>
              <a:t>⁰</a:t>
            </a:r>
            <a:r>
              <a:rPr lang="en-US" dirty="0" smtClean="0"/>
              <a:t> F</a:t>
            </a:r>
            <a:endParaRPr lang="en-US" dirty="0"/>
          </a:p>
          <a:p>
            <a:r>
              <a:rPr lang="en-US" dirty="0" smtClean="0"/>
              <a:t>This is the type of information we can use to provide energy savings to building owners</a:t>
            </a:r>
            <a:r>
              <a:rPr lang="en-US" dirty="0"/>
              <a:t>.</a:t>
            </a:r>
            <a:endParaRPr lang="en-US" dirty="0" smtClean="0"/>
          </a:p>
        </p:txBody>
      </p:sp>
      <p:sp>
        <p:nvSpPr>
          <p:cNvPr id="4" name="Header Placeholder 3"/>
          <p:cNvSpPr>
            <a:spLocks noGrp="1"/>
          </p:cNvSpPr>
          <p:nvPr>
            <p:ph type="hdr" sz="quarter" idx="10"/>
          </p:nvPr>
        </p:nvSpPr>
        <p:spPr/>
        <p:txBody>
          <a:bodyPr/>
          <a:lstStyle/>
          <a:p>
            <a:pPr>
              <a:defRPr/>
            </a:pPr>
            <a:r>
              <a:rPr lang="en-US" smtClean="0"/>
              <a:t>Strategic Partner Exchange – 2013</a:t>
            </a:r>
            <a:r>
              <a:rPr lang="en-US" i="1" smtClean="0"/>
              <a:t/>
            </a:r>
            <a:br>
              <a:rPr lang="en-US" i="1" smtClean="0"/>
            </a:br>
            <a:r>
              <a:rPr lang="en-US" smtClean="0"/>
              <a:t>PARTNERSHIP— Building an Oasis of Success</a:t>
            </a:r>
            <a:endParaRPr lang="en-US" dirty="0"/>
          </a:p>
        </p:txBody>
      </p:sp>
      <p:sp>
        <p:nvSpPr>
          <p:cNvPr id="5" name="Footer Placeholder 4"/>
          <p:cNvSpPr>
            <a:spLocks noGrp="1"/>
          </p:cNvSpPr>
          <p:nvPr>
            <p:ph type="ftr" sz="quarter" idx="11"/>
          </p:nvPr>
        </p:nvSpPr>
        <p:spPr/>
        <p:txBody>
          <a:bodyPr/>
          <a:lstStyle/>
          <a:p>
            <a:pPr>
              <a:defRPr/>
            </a:pPr>
            <a:r>
              <a:rPr lang="en-US" smtClean="0"/>
              <a:t>© 2013 Trane</a:t>
            </a:r>
            <a:endParaRPr lang="en-US" dirty="0"/>
          </a:p>
        </p:txBody>
      </p:sp>
      <p:sp>
        <p:nvSpPr>
          <p:cNvPr id="6" name="Slide Number Placeholder 5"/>
          <p:cNvSpPr>
            <a:spLocks noGrp="1"/>
          </p:cNvSpPr>
          <p:nvPr>
            <p:ph type="sldNum" sz="quarter" idx="12"/>
          </p:nvPr>
        </p:nvSpPr>
        <p:spPr/>
        <p:txBody>
          <a:bodyPr/>
          <a:lstStyle/>
          <a:p>
            <a:pPr>
              <a:defRPr/>
            </a:pPr>
            <a:fld id="{3E9C7770-C856-4A29-BCD0-9A2E33045A92}" type="slidenum">
              <a:rPr lang="en-US" smtClean="0"/>
              <a:pPr>
                <a:defRPr/>
              </a:pPr>
              <a:t>40</a:t>
            </a:fld>
            <a:endParaRPr lang="en-US"/>
          </a:p>
        </p:txBody>
      </p:sp>
    </p:spTree>
    <p:extLst>
      <p:ext uri="{BB962C8B-B14F-4D97-AF65-F5344CB8AC3E}">
        <p14:creationId xmlns:p14="http://schemas.microsoft.com/office/powerpoint/2010/main" val="2812561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mechanical perspective it became very clear that aggressive</a:t>
            </a:r>
            <a:r>
              <a:rPr lang="en-US" baseline="0" dirty="0" smtClean="0"/>
              <a:t> concentration on reheat was necessary to reduce energy use to the desired levels.</a:t>
            </a:r>
          </a:p>
          <a:p>
            <a:r>
              <a:rPr lang="en-US" baseline="0" dirty="0" smtClean="0"/>
              <a:t>So either room air needs to be dried, but not cooled, or the heating energy needs to be recovered.</a:t>
            </a:r>
            <a:endParaRPr lang="en-US" dirty="0"/>
          </a:p>
        </p:txBody>
      </p:sp>
      <p:sp>
        <p:nvSpPr>
          <p:cNvPr id="4" name="Header Placeholder 3"/>
          <p:cNvSpPr>
            <a:spLocks noGrp="1"/>
          </p:cNvSpPr>
          <p:nvPr>
            <p:ph type="hdr" sz="quarter" idx="10"/>
          </p:nvPr>
        </p:nvSpPr>
        <p:spPr/>
        <p:txBody>
          <a:bodyPr/>
          <a:lstStyle/>
          <a:p>
            <a:pPr>
              <a:defRPr/>
            </a:pPr>
            <a:r>
              <a:rPr lang="en-US" smtClean="0"/>
              <a:t>Strategic Partner Exchange – 2013</a:t>
            </a:r>
            <a:r>
              <a:rPr lang="en-US" i="1" smtClean="0"/>
              <a:t/>
            </a:r>
            <a:br>
              <a:rPr lang="en-US" i="1" smtClean="0"/>
            </a:br>
            <a:r>
              <a:rPr lang="en-US" smtClean="0"/>
              <a:t>PARTNERSHIP— Building an Oasis of Success</a:t>
            </a:r>
            <a:endParaRPr lang="en-US" dirty="0"/>
          </a:p>
        </p:txBody>
      </p:sp>
      <p:sp>
        <p:nvSpPr>
          <p:cNvPr id="5" name="Footer Placeholder 4"/>
          <p:cNvSpPr>
            <a:spLocks noGrp="1"/>
          </p:cNvSpPr>
          <p:nvPr>
            <p:ph type="ftr" sz="quarter" idx="11"/>
          </p:nvPr>
        </p:nvSpPr>
        <p:spPr/>
        <p:txBody>
          <a:bodyPr/>
          <a:lstStyle/>
          <a:p>
            <a:pPr>
              <a:defRPr/>
            </a:pPr>
            <a:r>
              <a:rPr lang="en-US" smtClean="0"/>
              <a:t>© 2013 Trane</a:t>
            </a:r>
            <a:endParaRPr lang="en-US" dirty="0"/>
          </a:p>
        </p:txBody>
      </p:sp>
      <p:sp>
        <p:nvSpPr>
          <p:cNvPr id="6" name="Slide Number Placeholder 5"/>
          <p:cNvSpPr>
            <a:spLocks noGrp="1"/>
          </p:cNvSpPr>
          <p:nvPr>
            <p:ph type="sldNum" sz="quarter" idx="12"/>
          </p:nvPr>
        </p:nvSpPr>
        <p:spPr/>
        <p:txBody>
          <a:bodyPr/>
          <a:lstStyle/>
          <a:p>
            <a:pPr>
              <a:defRPr/>
            </a:pPr>
            <a:fld id="{3E9C7770-C856-4A29-BCD0-9A2E33045A92}" type="slidenum">
              <a:rPr lang="en-US" smtClean="0"/>
              <a:pPr>
                <a:defRPr/>
              </a:pPr>
              <a:t>41</a:t>
            </a:fld>
            <a:endParaRPr lang="en-US"/>
          </a:p>
        </p:txBody>
      </p:sp>
    </p:spTree>
    <p:extLst>
      <p:ext uri="{BB962C8B-B14F-4D97-AF65-F5344CB8AC3E}">
        <p14:creationId xmlns:p14="http://schemas.microsoft.com/office/powerpoint/2010/main" val="4029881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Water-source heat pumps (WSHP) with a dedicated outdoor-air system (DOAS):</a:t>
            </a:r>
          </a:p>
          <a:p>
            <a:pPr marL="171450" indent="-171450">
              <a:buFont typeface="Arial" pitchFamily="34" charset="0"/>
              <a:buChar char="•"/>
            </a:pPr>
            <a:r>
              <a:rPr lang="en-US" baseline="0" dirty="0" smtClean="0"/>
              <a:t>WSHPs should have variable-speed fans (or at least multiple speeds</a:t>
            </a:r>
            <a:r>
              <a:rPr lang="en-US" dirty="0" smtClean="0"/>
              <a:t>)</a:t>
            </a:r>
            <a:r>
              <a:rPr lang="en-US" baseline="0" dirty="0" smtClean="0"/>
              <a:t>. </a:t>
            </a:r>
          </a:p>
          <a:p>
            <a:pPr marL="171450" indent="-171450">
              <a:buFont typeface="Arial" pitchFamily="34" charset="0"/>
              <a:buChar char="•"/>
            </a:pPr>
            <a:r>
              <a:rPr lang="en-US" baseline="0" dirty="0" smtClean="0"/>
              <a:t>Units 4 tons and above should have variable-speed or two-speed compressors. Note that units with </a:t>
            </a:r>
            <a:r>
              <a:rPr lang="en-US" dirty="0" smtClean="0"/>
              <a:t>variable-speed</a:t>
            </a:r>
            <a:r>
              <a:rPr lang="en-US" baseline="0" dirty="0" smtClean="0"/>
              <a:t> compressors may have lower full load cooling and heating efficiencies since their part load performance is improved. Below 4 tons, variable-speed compressors are encouraged.</a:t>
            </a:r>
          </a:p>
          <a:p>
            <a:pPr marL="171450" indent="-171450">
              <a:buFont typeface="Arial" pitchFamily="34" charset="0"/>
              <a:buChar char="•"/>
            </a:pPr>
            <a:r>
              <a:rPr lang="en-US" baseline="0" dirty="0" smtClean="0"/>
              <a:t>The dedicated outdoor air system deliver the air cold whenever possible. This is so that reheating of the air does not occur when the cool air can be used to offset space cooling load.</a:t>
            </a:r>
          </a:p>
          <a:p>
            <a:pPr marL="171450" indent="-171450">
              <a:buFont typeface="Arial" pitchFamily="34" charset="0"/>
              <a:buChar char="•"/>
            </a:pPr>
            <a:r>
              <a:rPr lang="en-US" baseline="0" dirty="0" smtClean="0"/>
              <a:t>In addition, both exhaust air energy recovery (60% effectiveness) and demand-controlled ventilation should be part of the DOAS.</a:t>
            </a:r>
            <a:endParaRPr lang="en-US" dirty="0" smtClean="0"/>
          </a:p>
        </p:txBody>
      </p:sp>
      <p:sp>
        <p:nvSpPr>
          <p:cNvPr id="4" name="Header Placeholder 3"/>
          <p:cNvSpPr>
            <a:spLocks noGrp="1"/>
          </p:cNvSpPr>
          <p:nvPr>
            <p:ph type="hdr" sz="quarter" idx="10"/>
          </p:nvPr>
        </p:nvSpPr>
        <p:spPr/>
        <p:txBody>
          <a:bodyPr/>
          <a:lstStyle/>
          <a:p>
            <a:pPr>
              <a:defRPr/>
            </a:pPr>
            <a:r>
              <a:rPr lang="en-US" smtClean="0"/>
              <a:t>Strategic Partner Exchange – 2013</a:t>
            </a:r>
            <a:r>
              <a:rPr lang="en-US" i="1" smtClean="0"/>
              <a:t/>
            </a:r>
            <a:br>
              <a:rPr lang="en-US" i="1" smtClean="0"/>
            </a:br>
            <a:r>
              <a:rPr lang="en-US" smtClean="0"/>
              <a:t>PARTNERSHIP— Building an Oasis of Success</a:t>
            </a:r>
            <a:endParaRPr lang="en-US" dirty="0"/>
          </a:p>
        </p:txBody>
      </p:sp>
      <p:sp>
        <p:nvSpPr>
          <p:cNvPr id="5" name="Footer Placeholder 4"/>
          <p:cNvSpPr>
            <a:spLocks noGrp="1"/>
          </p:cNvSpPr>
          <p:nvPr>
            <p:ph type="ftr" sz="quarter" idx="11"/>
          </p:nvPr>
        </p:nvSpPr>
        <p:spPr/>
        <p:txBody>
          <a:bodyPr/>
          <a:lstStyle/>
          <a:p>
            <a:pPr>
              <a:defRPr/>
            </a:pPr>
            <a:r>
              <a:rPr lang="en-US" smtClean="0"/>
              <a:t>© 2013 Trane</a:t>
            </a:r>
            <a:endParaRPr lang="en-US" dirty="0"/>
          </a:p>
        </p:txBody>
      </p:sp>
      <p:sp>
        <p:nvSpPr>
          <p:cNvPr id="6" name="Slide Number Placeholder 5"/>
          <p:cNvSpPr>
            <a:spLocks noGrp="1"/>
          </p:cNvSpPr>
          <p:nvPr>
            <p:ph type="sldNum" sz="quarter" idx="12"/>
          </p:nvPr>
        </p:nvSpPr>
        <p:spPr/>
        <p:txBody>
          <a:bodyPr/>
          <a:lstStyle/>
          <a:p>
            <a:pPr>
              <a:defRPr/>
            </a:pPr>
            <a:fld id="{3E9C7770-C856-4A29-BCD0-9A2E33045A92}" type="slidenum">
              <a:rPr lang="en-US" smtClean="0"/>
              <a:pPr>
                <a:defRPr/>
              </a:pPr>
              <a:t>42</a:t>
            </a:fld>
            <a:endParaRPr lang="en-US"/>
          </a:p>
        </p:txBody>
      </p:sp>
    </p:spTree>
    <p:extLst>
      <p:ext uri="{BB962C8B-B14F-4D97-AF65-F5344CB8AC3E}">
        <p14:creationId xmlns:p14="http://schemas.microsoft.com/office/powerpoint/2010/main" val="434120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Fan-coils with </a:t>
            </a:r>
            <a:r>
              <a:rPr lang="en-US" dirty="0"/>
              <a:t>a dedicated outdoor-air system (DOAS):</a:t>
            </a:r>
          </a:p>
          <a:p>
            <a:pPr marL="171450" indent="-171450">
              <a:buFont typeface="Arial" pitchFamily="34" charset="0"/>
              <a:buChar char="•"/>
            </a:pPr>
            <a:r>
              <a:rPr lang="en-US" dirty="0"/>
              <a:t>Fan coils should have either multiple-speed or variable-speed </a:t>
            </a:r>
            <a:r>
              <a:rPr lang="en-US" dirty="0" smtClean="0"/>
              <a:t>fan. </a:t>
            </a:r>
            <a:r>
              <a:rPr lang="en-US" baseline="0" dirty="0" smtClean="0"/>
              <a:t>This is becoming more prevalent with the use of electrically commutated motors (ECMs).</a:t>
            </a:r>
          </a:p>
          <a:p>
            <a:pPr marL="171450" indent="-171450">
              <a:buFont typeface="Arial" pitchFamily="34" charset="0"/>
              <a:buChar char="•"/>
            </a:pPr>
            <a:r>
              <a:rPr lang="en-US" baseline="0" dirty="0" smtClean="0"/>
              <a:t>A high efficiency chiller at 0.54 kW/ton full load (at AHRI standard conditions) is recommended as are “low flow” or high </a:t>
            </a:r>
            <a:r>
              <a:rPr lang="el-GR" baseline="0" dirty="0" smtClean="0"/>
              <a:t>Δ</a:t>
            </a:r>
            <a:r>
              <a:rPr lang="en-US" baseline="0" dirty="0" smtClean="0"/>
              <a:t>T systems. These help reduce pumping energy.</a:t>
            </a:r>
          </a:p>
          <a:p>
            <a:pPr marL="171450" indent="-171450">
              <a:buFont typeface="Arial" pitchFamily="34" charset="0"/>
              <a:buChar char="•"/>
            </a:pPr>
            <a:r>
              <a:rPr lang="en-US" baseline="0" dirty="0" smtClean="0"/>
              <a:t>Variable-speed cooling tower fans are recommended, and they should be controlled to minimize chiller plus tower energy consumption.</a:t>
            </a:r>
          </a:p>
          <a:p>
            <a:pPr marL="171450" indent="-171450">
              <a:buFont typeface="Arial" pitchFamily="34" charset="0"/>
              <a:buChar char="•"/>
            </a:pPr>
            <a:r>
              <a:rPr lang="en-US" baseline="0" dirty="0" smtClean="0"/>
              <a:t>The dedicated outdoor air system deliver the air cold whenever possible. This is so that reheating of the air does not occur when the cool air can be used to offset space cooling load.</a:t>
            </a:r>
          </a:p>
          <a:p>
            <a:pPr marL="171450" indent="-171450">
              <a:buFont typeface="Arial" pitchFamily="34" charset="0"/>
              <a:buChar char="•"/>
            </a:pPr>
            <a:r>
              <a:rPr lang="en-US" baseline="0" dirty="0" smtClean="0"/>
              <a:t>In addition, both exhaust air energy recovery (60% effectiveness) and demand-controlled ventilation should be part of the DOAS.</a:t>
            </a:r>
            <a:endParaRPr lang="en-US" dirty="0" smtClean="0"/>
          </a:p>
        </p:txBody>
      </p:sp>
      <p:sp>
        <p:nvSpPr>
          <p:cNvPr id="4" name="Header Placeholder 3"/>
          <p:cNvSpPr>
            <a:spLocks noGrp="1"/>
          </p:cNvSpPr>
          <p:nvPr>
            <p:ph type="hdr" sz="quarter" idx="10"/>
          </p:nvPr>
        </p:nvSpPr>
        <p:spPr/>
        <p:txBody>
          <a:bodyPr/>
          <a:lstStyle/>
          <a:p>
            <a:pPr>
              <a:defRPr/>
            </a:pPr>
            <a:r>
              <a:rPr lang="en-US" smtClean="0"/>
              <a:t>Strategic Partner Exchange – 2013</a:t>
            </a:r>
            <a:r>
              <a:rPr lang="en-US" i="1" smtClean="0"/>
              <a:t/>
            </a:r>
            <a:br>
              <a:rPr lang="en-US" i="1" smtClean="0"/>
            </a:br>
            <a:r>
              <a:rPr lang="en-US" smtClean="0"/>
              <a:t>PARTNERSHIP— Building an Oasis of Success</a:t>
            </a:r>
            <a:endParaRPr lang="en-US" dirty="0"/>
          </a:p>
        </p:txBody>
      </p:sp>
      <p:sp>
        <p:nvSpPr>
          <p:cNvPr id="5" name="Footer Placeholder 4"/>
          <p:cNvSpPr>
            <a:spLocks noGrp="1"/>
          </p:cNvSpPr>
          <p:nvPr>
            <p:ph type="ftr" sz="quarter" idx="11"/>
          </p:nvPr>
        </p:nvSpPr>
        <p:spPr/>
        <p:txBody>
          <a:bodyPr/>
          <a:lstStyle/>
          <a:p>
            <a:pPr>
              <a:defRPr/>
            </a:pPr>
            <a:r>
              <a:rPr lang="en-US" smtClean="0"/>
              <a:t>© 2013 Trane</a:t>
            </a:r>
            <a:endParaRPr lang="en-US" dirty="0"/>
          </a:p>
        </p:txBody>
      </p:sp>
      <p:sp>
        <p:nvSpPr>
          <p:cNvPr id="6" name="Slide Number Placeholder 5"/>
          <p:cNvSpPr>
            <a:spLocks noGrp="1"/>
          </p:cNvSpPr>
          <p:nvPr>
            <p:ph type="sldNum" sz="quarter" idx="12"/>
          </p:nvPr>
        </p:nvSpPr>
        <p:spPr/>
        <p:txBody>
          <a:bodyPr/>
          <a:lstStyle/>
          <a:p>
            <a:pPr>
              <a:defRPr/>
            </a:pPr>
            <a:fld id="{3E9C7770-C856-4A29-BCD0-9A2E33045A92}" type="slidenum">
              <a:rPr lang="en-US" smtClean="0"/>
              <a:pPr>
                <a:defRPr/>
              </a:pPr>
              <a:t>43</a:t>
            </a:fld>
            <a:endParaRPr lang="en-US"/>
          </a:p>
        </p:txBody>
      </p:sp>
    </p:spTree>
    <p:extLst>
      <p:ext uri="{BB962C8B-B14F-4D97-AF65-F5344CB8AC3E}">
        <p14:creationId xmlns:p14="http://schemas.microsoft.com/office/powerpoint/2010/main" val="4005437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Chilled-water VAV system:</a:t>
            </a:r>
          </a:p>
          <a:p>
            <a:pPr marL="171450" indent="-171450">
              <a:buFont typeface="Arial" pitchFamily="34" charset="0"/>
              <a:buChar char="•"/>
            </a:pPr>
            <a:r>
              <a:rPr lang="en-US" baseline="0" dirty="0" smtClean="0"/>
              <a:t>Treat outdoor air separately and use exhaust air energy recovery with 60% effectiveness. This does not mean a separate unit. The next slide gives and example of outdoor air treatment. In addition demand-controlled ventilation should be used to reduce outdoor air usage when spaces have lower ventilation requirements.</a:t>
            </a:r>
          </a:p>
          <a:p>
            <a:pPr marL="171450" indent="-171450">
              <a:buFont typeface="Arial" pitchFamily="34" charset="0"/>
              <a:buChar char="•"/>
            </a:pPr>
            <a:r>
              <a:rPr lang="en-US" baseline="0" dirty="0" smtClean="0"/>
              <a:t>Due to the air change requirement in hospitals, and the resultant need for reheat, a heat recovery chiller is recommended. </a:t>
            </a:r>
          </a:p>
          <a:p>
            <a:pPr marL="171450" indent="-171450">
              <a:buFont typeface="Arial" pitchFamily="34" charset="0"/>
              <a:buChar char="•"/>
            </a:pPr>
            <a:r>
              <a:rPr lang="en-US" baseline="0" dirty="0" smtClean="0"/>
              <a:t>A high efficiency chiller at 0.54 kW/ton full load (at AHRI standard conditions) is recommended as are “low flow” or high </a:t>
            </a:r>
            <a:r>
              <a:rPr lang="el-GR" baseline="0" dirty="0" smtClean="0"/>
              <a:t>Δ</a:t>
            </a:r>
            <a:r>
              <a:rPr lang="en-US" baseline="0" dirty="0" smtClean="0"/>
              <a:t>T systems. These help reduce pumping energy.</a:t>
            </a:r>
          </a:p>
          <a:p>
            <a:pPr marL="171450" indent="-171450">
              <a:buFont typeface="Arial" pitchFamily="34" charset="0"/>
              <a:buChar char="•"/>
            </a:pPr>
            <a:r>
              <a:rPr lang="en-US" baseline="0" dirty="0" smtClean="0"/>
              <a:t>Variable-speed cooling tower fans are recommended, and they should be controlled to minimize chiller plus tower energy consumption.</a:t>
            </a:r>
          </a:p>
        </p:txBody>
      </p:sp>
      <p:sp>
        <p:nvSpPr>
          <p:cNvPr id="4" name="Header Placeholder 3"/>
          <p:cNvSpPr>
            <a:spLocks noGrp="1"/>
          </p:cNvSpPr>
          <p:nvPr>
            <p:ph type="hdr" sz="quarter" idx="10"/>
          </p:nvPr>
        </p:nvSpPr>
        <p:spPr/>
        <p:txBody>
          <a:bodyPr/>
          <a:lstStyle/>
          <a:p>
            <a:pPr>
              <a:defRPr/>
            </a:pPr>
            <a:r>
              <a:rPr lang="en-US" smtClean="0"/>
              <a:t>Strategic Partner Exchange – 2013</a:t>
            </a:r>
            <a:r>
              <a:rPr lang="en-US" i="1" smtClean="0"/>
              <a:t/>
            </a:r>
            <a:br>
              <a:rPr lang="en-US" i="1" smtClean="0"/>
            </a:br>
            <a:r>
              <a:rPr lang="en-US" smtClean="0"/>
              <a:t>PARTNERSHIP— Building an Oasis of Success</a:t>
            </a:r>
            <a:endParaRPr lang="en-US" dirty="0"/>
          </a:p>
        </p:txBody>
      </p:sp>
      <p:sp>
        <p:nvSpPr>
          <p:cNvPr id="5" name="Footer Placeholder 4"/>
          <p:cNvSpPr>
            <a:spLocks noGrp="1"/>
          </p:cNvSpPr>
          <p:nvPr>
            <p:ph type="ftr" sz="quarter" idx="11"/>
          </p:nvPr>
        </p:nvSpPr>
        <p:spPr/>
        <p:txBody>
          <a:bodyPr/>
          <a:lstStyle/>
          <a:p>
            <a:pPr>
              <a:defRPr/>
            </a:pPr>
            <a:r>
              <a:rPr lang="en-US" smtClean="0"/>
              <a:t>© 2013 Trane</a:t>
            </a:r>
            <a:endParaRPr lang="en-US" dirty="0"/>
          </a:p>
        </p:txBody>
      </p:sp>
      <p:sp>
        <p:nvSpPr>
          <p:cNvPr id="6" name="Slide Number Placeholder 5"/>
          <p:cNvSpPr>
            <a:spLocks noGrp="1"/>
          </p:cNvSpPr>
          <p:nvPr>
            <p:ph type="sldNum" sz="quarter" idx="12"/>
          </p:nvPr>
        </p:nvSpPr>
        <p:spPr/>
        <p:txBody>
          <a:bodyPr/>
          <a:lstStyle/>
          <a:p>
            <a:pPr>
              <a:defRPr/>
            </a:pPr>
            <a:fld id="{3E9C7770-C856-4A29-BCD0-9A2E33045A92}" type="slidenum">
              <a:rPr lang="en-US" smtClean="0"/>
              <a:pPr>
                <a:defRPr/>
              </a:pPr>
              <a:t>44</a:t>
            </a:fld>
            <a:endParaRPr lang="en-US"/>
          </a:p>
        </p:txBody>
      </p:sp>
    </p:spTree>
    <p:extLst>
      <p:ext uri="{BB962C8B-B14F-4D97-AF65-F5344CB8AC3E}">
        <p14:creationId xmlns:p14="http://schemas.microsoft.com/office/powerpoint/2010/main" val="3337316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7CD645B7-0B3A-4239-8069-075A43B72B67}" type="slidenum">
              <a:rPr lang="en-US" smtClean="0"/>
              <a:pPr/>
              <a:t>46</a:t>
            </a:fld>
            <a:endParaRPr lang="en-US" dirty="0"/>
          </a:p>
        </p:txBody>
      </p:sp>
    </p:spTree>
    <p:extLst>
      <p:ext uri="{BB962C8B-B14F-4D97-AF65-F5344CB8AC3E}">
        <p14:creationId xmlns:p14="http://schemas.microsoft.com/office/powerpoint/2010/main" val="931735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47</a:t>
            </a:fld>
            <a:endParaRPr lang="en-US"/>
          </a:p>
        </p:txBody>
      </p:sp>
    </p:spTree>
    <p:extLst>
      <p:ext uri="{BB962C8B-B14F-4D97-AF65-F5344CB8AC3E}">
        <p14:creationId xmlns:p14="http://schemas.microsoft.com/office/powerpoint/2010/main" val="411275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48</a:t>
            </a:fld>
            <a:endParaRPr lang="en-US"/>
          </a:p>
        </p:txBody>
      </p:sp>
    </p:spTree>
    <p:extLst>
      <p:ext uri="{BB962C8B-B14F-4D97-AF65-F5344CB8AC3E}">
        <p14:creationId xmlns:p14="http://schemas.microsoft.com/office/powerpoint/2010/main" val="12960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r>
              <a:rPr lang="en-US" dirty="0"/>
              <a:t>By 2030, the global built environment must halve its 2015 GHG emissions, whereby</a:t>
            </a:r>
          </a:p>
          <a:p>
            <a:pPr marL="174708" indent="-174708">
              <a:buFont typeface="Arial" panose="020B0604020202020204" pitchFamily="34" charset="0"/>
              <a:buChar char="•"/>
            </a:pPr>
            <a:r>
              <a:rPr lang="en-US" dirty="0"/>
              <a:t>all new buildings must be net zero GHG emissions in operation,</a:t>
            </a:r>
          </a:p>
          <a:p>
            <a:pPr marL="174708" indent="-174708">
              <a:buFont typeface="Arial" panose="020B0604020202020204" pitchFamily="34" charset="0"/>
              <a:buChar char="•"/>
            </a:pPr>
            <a:r>
              <a:rPr lang="en-US" dirty="0"/>
              <a:t>widespread energy-efficiency retrofits of existing assets must be well underway, and</a:t>
            </a:r>
          </a:p>
          <a:p>
            <a:pPr marL="174708" indent="-174708">
              <a:buFont typeface="Arial" panose="020B0604020202020204" pitchFamily="34" charset="0"/>
              <a:buChar char="•"/>
            </a:pPr>
            <a:r>
              <a:rPr lang="en-US" dirty="0"/>
              <a:t>embodied carbon of new construction must be reduced by at least 40%.</a:t>
            </a:r>
          </a:p>
          <a:p>
            <a:pPr lvl="0"/>
            <a:endParaRPr lang="en-US" dirty="0"/>
          </a:p>
          <a:p>
            <a:pPr lvl="0"/>
            <a:r>
              <a:rPr lang="en-US" dirty="0"/>
              <a:t>By 2050, at the latest, all new and existing assets must be net zero GHG emissions across the whole life cycle.</a:t>
            </a:r>
          </a:p>
        </p:txBody>
      </p:sp>
    </p:spTree>
    <p:extLst>
      <p:ext uri="{BB962C8B-B14F-4D97-AF65-F5344CB8AC3E}">
        <p14:creationId xmlns:p14="http://schemas.microsoft.com/office/powerpoint/2010/main" val="865958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49</a:t>
            </a:fld>
            <a:endParaRPr lang="en-US"/>
          </a:p>
        </p:txBody>
      </p:sp>
    </p:spTree>
    <p:extLst>
      <p:ext uri="{BB962C8B-B14F-4D97-AF65-F5344CB8AC3E}">
        <p14:creationId xmlns:p14="http://schemas.microsoft.com/office/powerpoint/2010/main" val="3578405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50</a:t>
            </a:fld>
            <a:endParaRPr lang="en-US"/>
          </a:p>
        </p:txBody>
      </p:sp>
    </p:spTree>
    <p:extLst>
      <p:ext uri="{BB962C8B-B14F-4D97-AF65-F5344CB8AC3E}">
        <p14:creationId xmlns:p14="http://schemas.microsoft.com/office/powerpoint/2010/main" val="4172404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51</a:t>
            </a:fld>
            <a:endParaRPr lang="en-US"/>
          </a:p>
        </p:txBody>
      </p:sp>
    </p:spTree>
    <p:extLst>
      <p:ext uri="{BB962C8B-B14F-4D97-AF65-F5344CB8AC3E}">
        <p14:creationId xmlns:p14="http://schemas.microsoft.com/office/powerpoint/2010/main" val="692004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52</a:t>
            </a:fld>
            <a:endParaRPr lang="en-US"/>
          </a:p>
        </p:txBody>
      </p:sp>
    </p:spTree>
    <p:extLst>
      <p:ext uri="{BB962C8B-B14F-4D97-AF65-F5344CB8AC3E}">
        <p14:creationId xmlns:p14="http://schemas.microsoft.com/office/powerpoint/2010/main" val="3581565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53</a:t>
            </a:fld>
            <a:endParaRPr lang="en-US"/>
          </a:p>
        </p:txBody>
      </p:sp>
    </p:spTree>
    <p:extLst>
      <p:ext uri="{BB962C8B-B14F-4D97-AF65-F5344CB8AC3E}">
        <p14:creationId xmlns:p14="http://schemas.microsoft.com/office/powerpoint/2010/main" val="2692178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54</a:t>
            </a:fld>
            <a:endParaRPr lang="en-US"/>
          </a:p>
        </p:txBody>
      </p:sp>
    </p:spTree>
    <p:extLst>
      <p:ext uri="{BB962C8B-B14F-4D97-AF65-F5344CB8AC3E}">
        <p14:creationId xmlns:p14="http://schemas.microsoft.com/office/powerpoint/2010/main" val="2374551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55</a:t>
            </a:fld>
            <a:endParaRPr lang="en-US"/>
          </a:p>
        </p:txBody>
      </p:sp>
    </p:spTree>
    <p:extLst>
      <p:ext uri="{BB962C8B-B14F-4D97-AF65-F5344CB8AC3E}">
        <p14:creationId xmlns:p14="http://schemas.microsoft.com/office/powerpoint/2010/main" val="2957099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56</a:t>
            </a:fld>
            <a:endParaRPr lang="en-US"/>
          </a:p>
        </p:txBody>
      </p:sp>
    </p:spTree>
    <p:extLst>
      <p:ext uri="{BB962C8B-B14F-4D97-AF65-F5344CB8AC3E}">
        <p14:creationId xmlns:p14="http://schemas.microsoft.com/office/powerpoint/2010/main" val="2942612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57</a:t>
            </a:fld>
            <a:endParaRPr lang="en-US"/>
          </a:p>
        </p:txBody>
      </p:sp>
    </p:spTree>
    <p:extLst>
      <p:ext uri="{BB962C8B-B14F-4D97-AF65-F5344CB8AC3E}">
        <p14:creationId xmlns:p14="http://schemas.microsoft.com/office/powerpoint/2010/main" val="63365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58</a:t>
            </a:fld>
            <a:endParaRPr lang="en-US"/>
          </a:p>
        </p:txBody>
      </p:sp>
    </p:spTree>
    <p:extLst>
      <p:ext uri="{BB962C8B-B14F-4D97-AF65-F5344CB8AC3E}">
        <p14:creationId xmlns:p14="http://schemas.microsoft.com/office/powerpoint/2010/main" val="324975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a:t>
            </a:fld>
            <a:endParaRPr lang="en-US"/>
          </a:p>
        </p:txBody>
      </p:sp>
    </p:spTree>
    <p:extLst>
      <p:ext uri="{BB962C8B-B14F-4D97-AF65-F5344CB8AC3E}">
        <p14:creationId xmlns:p14="http://schemas.microsoft.com/office/powerpoint/2010/main" val="1622700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59</a:t>
            </a:fld>
            <a:endParaRPr lang="en-US"/>
          </a:p>
        </p:txBody>
      </p:sp>
    </p:spTree>
    <p:extLst>
      <p:ext uri="{BB962C8B-B14F-4D97-AF65-F5344CB8AC3E}">
        <p14:creationId xmlns:p14="http://schemas.microsoft.com/office/powerpoint/2010/main" val="1546014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defRPr/>
            </a:pPr>
            <a:fld id="{C3ACADBD-72C4-874C-9DE2-8F58ADA77027}" type="slidenum">
              <a:rPr lang="en-US">
                <a:solidFill>
                  <a:prstClr val="black"/>
                </a:solidFill>
                <a:latin typeface="Calibri" panose="020F0502020204030204"/>
              </a:rPr>
              <a:pPr defTabSz="465887">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3031987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ED13E7DD-38CA-7748-9AD9-E9E9833D4AF5}" type="slidenum">
              <a:rPr lang="en-US">
                <a:solidFill>
                  <a:prstClr val="black"/>
                </a:solidFill>
                <a:latin typeface="Calibri" panose="020F0502020204030204"/>
              </a:rPr>
              <a:pPr defTabSz="93177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691316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Segoe UI" panose="020B0502040204020203" pitchFamily="34" charset="0"/>
              </a:rPr>
              <a:t>The BPS and Decarbonizing building systems are available as free downloads on our site.</a:t>
            </a:r>
            <a:endParaRPr lang="en-US" dirty="0"/>
          </a:p>
        </p:txBody>
      </p:sp>
      <p:sp>
        <p:nvSpPr>
          <p:cNvPr id="4" name="Slide Number Placeholder 3"/>
          <p:cNvSpPr>
            <a:spLocks noGrp="1"/>
          </p:cNvSpPr>
          <p:nvPr>
            <p:ph type="sldNum" sz="quarter" idx="5"/>
          </p:nvPr>
        </p:nvSpPr>
        <p:spPr/>
        <p:txBody>
          <a:bodyPr/>
          <a:lstStyle/>
          <a:p>
            <a:pPr defTabSz="931774">
              <a:defRPr/>
            </a:pPr>
            <a:fld id="{ED13E7DD-38CA-7748-9AD9-E9E9833D4AF5}" type="slidenum">
              <a:rPr lang="en-US">
                <a:solidFill>
                  <a:prstClr val="black"/>
                </a:solidFill>
                <a:latin typeface="Calibri" panose="020F0502020204030204"/>
              </a:rPr>
              <a:pPr defTabSz="931774">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594851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ED13E7DD-38CA-7748-9AD9-E9E9833D4AF5}" type="slidenum">
              <a:rPr lang="en-US">
                <a:solidFill>
                  <a:prstClr val="black"/>
                </a:solidFill>
                <a:latin typeface="Calibri" panose="020F0502020204030204"/>
              </a:rPr>
              <a:pPr defTabSz="931774">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405381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9494C"/>
                </a:solidFill>
                <a:effectLst/>
                <a:latin typeface="akzidenz-grotesk"/>
              </a:rPr>
              <a:t>The CDP certification program validates competency of the decarbonization professional to do the following: </a:t>
            </a:r>
          </a:p>
          <a:p>
            <a:pPr algn="l"/>
            <a:r>
              <a:rPr lang="en-US" b="0" i="1" dirty="0">
                <a:solidFill>
                  <a:srgbClr val="49494C"/>
                </a:solidFill>
                <a:effectLst/>
                <a:latin typeface="akzidenz-grotesk"/>
              </a:rPr>
              <a:t>Assess, analyze, and develop effective and sustainable strategies that reduce/eliminate the life-cycle carbon footprint of new and existing buildings.</a:t>
            </a:r>
            <a:endParaRPr lang="en-US" b="0" i="0" dirty="0">
              <a:solidFill>
                <a:srgbClr val="49494C"/>
              </a:solidFill>
              <a:effectLst/>
              <a:latin typeface="akzidenz-grotesk"/>
            </a:endParaRPr>
          </a:p>
          <a:p>
            <a:endParaRPr lang="en-US" dirty="0"/>
          </a:p>
        </p:txBody>
      </p:sp>
      <p:sp>
        <p:nvSpPr>
          <p:cNvPr id="4" name="Slide Number Placeholder 3"/>
          <p:cNvSpPr>
            <a:spLocks noGrp="1"/>
          </p:cNvSpPr>
          <p:nvPr>
            <p:ph type="sldNum" sz="quarter" idx="5"/>
          </p:nvPr>
        </p:nvSpPr>
        <p:spPr/>
        <p:txBody>
          <a:bodyPr/>
          <a:lstStyle/>
          <a:p>
            <a:fld id="{78E16572-D4DE-4868-AE02-DF8B3E7E3739}" type="slidenum">
              <a:rPr lang="en-US" smtClean="0"/>
              <a:t>65</a:t>
            </a:fld>
            <a:endParaRPr lang="en-US"/>
          </a:p>
        </p:txBody>
      </p:sp>
    </p:spTree>
    <p:extLst>
      <p:ext uri="{BB962C8B-B14F-4D97-AF65-F5344CB8AC3E}">
        <p14:creationId xmlns:p14="http://schemas.microsoft.com/office/powerpoint/2010/main" val="2236839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Gill Sans"/>
                <a:cs typeface="Arial" panose="020B0604020202020204" pitchFamily="34" charset="0"/>
                <a:sym typeface="Gill Sans"/>
              </a:defRPr>
            </a:lvl1pPr>
            <a:lvl2pPr marL="742950" indent="-285750">
              <a:defRPr sz="1200">
                <a:solidFill>
                  <a:srgbClr val="000000"/>
                </a:solidFill>
                <a:latin typeface="Gill Sans"/>
                <a:cs typeface="Arial" panose="020B0604020202020204" pitchFamily="34" charset="0"/>
                <a:sym typeface="Gill Sans"/>
              </a:defRPr>
            </a:lvl2pPr>
            <a:lvl3pPr marL="1143000" indent="-228600">
              <a:defRPr sz="1200">
                <a:solidFill>
                  <a:srgbClr val="000000"/>
                </a:solidFill>
                <a:latin typeface="Gill Sans"/>
                <a:cs typeface="Arial" panose="020B0604020202020204" pitchFamily="34" charset="0"/>
                <a:sym typeface="Gill Sans"/>
              </a:defRPr>
            </a:lvl3pPr>
            <a:lvl4pPr marL="1600200" indent="-228600">
              <a:defRPr sz="1200">
                <a:solidFill>
                  <a:srgbClr val="000000"/>
                </a:solidFill>
                <a:latin typeface="Gill Sans"/>
                <a:cs typeface="Arial" panose="020B0604020202020204" pitchFamily="34" charset="0"/>
                <a:sym typeface="Gill Sans"/>
              </a:defRPr>
            </a:lvl4pPr>
            <a:lvl5pPr marL="2057400" indent="-228600">
              <a:defRPr sz="1200">
                <a:solidFill>
                  <a:srgbClr val="000000"/>
                </a:solidFill>
                <a:latin typeface="Gill Sans"/>
                <a:cs typeface="Arial" panose="020B0604020202020204" pitchFamily="34" charset="0"/>
                <a:sym typeface="Gill Sans"/>
              </a:defRPr>
            </a:lvl5pPr>
            <a:lvl6pPr marL="2514600" indent="-228600" eaLnBrk="0" fontAlgn="base" hangingPunct="0">
              <a:spcBef>
                <a:spcPct val="0"/>
              </a:spcBef>
              <a:spcAft>
                <a:spcPct val="0"/>
              </a:spcAft>
              <a:defRPr sz="1200">
                <a:solidFill>
                  <a:srgbClr val="000000"/>
                </a:solidFill>
                <a:latin typeface="Gill Sans"/>
                <a:cs typeface="Arial" panose="020B0604020202020204" pitchFamily="34" charset="0"/>
                <a:sym typeface="Gill Sans"/>
              </a:defRPr>
            </a:lvl6pPr>
            <a:lvl7pPr marL="2971800" indent="-228600" eaLnBrk="0" fontAlgn="base" hangingPunct="0">
              <a:spcBef>
                <a:spcPct val="0"/>
              </a:spcBef>
              <a:spcAft>
                <a:spcPct val="0"/>
              </a:spcAft>
              <a:defRPr sz="1200">
                <a:solidFill>
                  <a:srgbClr val="000000"/>
                </a:solidFill>
                <a:latin typeface="Gill Sans"/>
                <a:cs typeface="Arial" panose="020B0604020202020204" pitchFamily="34" charset="0"/>
                <a:sym typeface="Gill Sans"/>
              </a:defRPr>
            </a:lvl7pPr>
            <a:lvl8pPr marL="3429000" indent="-228600" eaLnBrk="0" fontAlgn="base" hangingPunct="0">
              <a:spcBef>
                <a:spcPct val="0"/>
              </a:spcBef>
              <a:spcAft>
                <a:spcPct val="0"/>
              </a:spcAft>
              <a:defRPr sz="1200">
                <a:solidFill>
                  <a:srgbClr val="000000"/>
                </a:solidFill>
                <a:latin typeface="Gill Sans"/>
                <a:cs typeface="Arial" panose="020B0604020202020204" pitchFamily="34" charset="0"/>
                <a:sym typeface="Gill Sans"/>
              </a:defRPr>
            </a:lvl8pPr>
            <a:lvl9pPr marL="3886200" indent="-228600" eaLnBrk="0" fontAlgn="base" hangingPunct="0">
              <a:spcBef>
                <a:spcPct val="0"/>
              </a:spcBef>
              <a:spcAft>
                <a:spcPct val="0"/>
              </a:spcAft>
              <a:defRPr sz="1200">
                <a:solidFill>
                  <a:srgbClr val="000000"/>
                </a:solidFill>
                <a:latin typeface="Gill Sans"/>
                <a:cs typeface="Arial" panose="020B0604020202020204" pitchFamily="34" charset="0"/>
                <a:sym typeface="Gill Sans"/>
              </a:defRPr>
            </a:lvl9pPr>
          </a:lstStyle>
          <a:p>
            <a:fld id="{3EFB16D0-D7B0-48CE-A347-679EFD45E9A9}" type="slidenum">
              <a:rPr lang="en-US" altLang="en-US" smtClean="0">
                <a:solidFill>
                  <a:schemeClr val="tx1"/>
                </a:solidFill>
              </a:rPr>
              <a:pPr/>
              <a:t>71</a:t>
            </a:fld>
            <a:endParaRPr lang="en-US" altLang="en-US" smtClean="0">
              <a:solidFill>
                <a:schemeClr val="tx1"/>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Gill Sans"/>
            </a:endParaRPr>
          </a:p>
        </p:txBody>
      </p:sp>
    </p:spTree>
    <p:extLst>
      <p:ext uri="{BB962C8B-B14F-4D97-AF65-F5344CB8AC3E}">
        <p14:creationId xmlns:p14="http://schemas.microsoft.com/office/powerpoint/2010/main" val="420849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C792C-640F-4304-90CA-EB482EB119D4}" type="slidenum">
              <a:rPr lang="en-US" smtClean="0"/>
              <a:pPr/>
              <a:t>6</a:t>
            </a:fld>
            <a:endParaRPr lang="en-US"/>
          </a:p>
        </p:txBody>
      </p:sp>
    </p:spTree>
    <p:extLst>
      <p:ext uri="{BB962C8B-B14F-4D97-AF65-F5344CB8AC3E}">
        <p14:creationId xmlns:p14="http://schemas.microsoft.com/office/powerpoint/2010/main" val="173155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Geneva"/>
                <a:cs typeface="Geneva"/>
              </a:rPr>
              <a:t>The Advanced Energy Design Guides (AEDG) are a series of publications designed to provide recommendations for achieving energy savings over the minimum code requirements of ANSI/ASHRAE/IESNA Standard 90.1-1999.  The guides have been developed in collaboration with these partnering organizations:  The American Institute of Architects (AIA), the Illuminating Engineering Society of North America (IES), the U.S. Green Building Council (USGBC), and the U.S. Department of Energy (DOE).  The New Building Institute (NBI) participated only in the development of the Advanced Energy Design Guide for Small Office Buildings.  </a:t>
            </a:r>
          </a:p>
          <a:p>
            <a:endParaRPr lang="en-US" dirty="0">
              <a:ea typeface="Geneva"/>
              <a:cs typeface="Geneva"/>
            </a:endParaRPr>
          </a:p>
          <a:p>
            <a:r>
              <a:rPr lang="en-US" dirty="0">
                <a:ea typeface="Geneva"/>
                <a:cs typeface="Geneva"/>
              </a:rPr>
              <a:t>The “Guide” is intended to provide a simple and easy approach for use by contractors and designers who design and construct small commercial buildings.  Application of the recommendations in the Guide should result in small buildings with 30% energy savings when</a:t>
            </a:r>
          </a:p>
          <a:p>
            <a:r>
              <a:rPr lang="en-US" dirty="0">
                <a:ea typeface="Geneva"/>
                <a:cs typeface="Geneva"/>
              </a:rPr>
              <a:t>compared to those same buildings designed to the minimum requirements of Standard 90.1-2004.</a:t>
            </a:r>
          </a:p>
          <a:p>
            <a:endParaRPr lang="en-US" dirty="0">
              <a:ea typeface="Geneva"/>
              <a:cs typeface="Geneva"/>
            </a:endParaRPr>
          </a:p>
          <a:p>
            <a:endParaRPr lang="en-US" dirty="0"/>
          </a:p>
        </p:txBody>
      </p:sp>
      <p:sp>
        <p:nvSpPr>
          <p:cNvPr id="4" name="Slide Number Placeholder 3"/>
          <p:cNvSpPr>
            <a:spLocks noGrp="1"/>
          </p:cNvSpPr>
          <p:nvPr>
            <p:ph type="sldNum" sz="quarter" idx="10"/>
          </p:nvPr>
        </p:nvSpPr>
        <p:spPr/>
        <p:txBody>
          <a:bodyPr/>
          <a:lstStyle/>
          <a:p>
            <a:fld id="{9770B8DE-1684-43DA-B0B5-36EBE6774AFF}" type="slidenum">
              <a:rPr lang="en-US" smtClean="0"/>
              <a:t>7</a:t>
            </a:fld>
            <a:endParaRPr lang="en-US" dirty="0"/>
          </a:p>
        </p:txBody>
      </p:sp>
    </p:spTree>
    <p:extLst>
      <p:ext uri="{BB962C8B-B14F-4D97-AF65-F5344CB8AC3E}">
        <p14:creationId xmlns:p14="http://schemas.microsoft.com/office/powerpoint/2010/main" val="1282791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you can certainly buy them, the Advanced</a:t>
            </a:r>
            <a:r>
              <a:rPr lang="en-US" baseline="0" dirty="0" smtClean="0"/>
              <a:t> Energy Design Guides and Indoor Air Quality Guides can be downloaded for </a:t>
            </a:r>
            <a:r>
              <a:rPr lang="en-US" u="sng" baseline="0" dirty="0" smtClean="0"/>
              <a:t>free</a:t>
            </a:r>
            <a:r>
              <a:rPr lang="en-US" baseline="0" dirty="0" smtClean="0"/>
              <a:t> from the ASHRAE Bookstore website. </a:t>
            </a:r>
            <a:r>
              <a:rPr lang="en-US" baseline="0" dirty="0" err="1" smtClean="0"/>
              <a:t>jc</a:t>
            </a:r>
            <a:endParaRPr lang="en-US" dirty="0"/>
          </a:p>
        </p:txBody>
      </p:sp>
      <p:sp>
        <p:nvSpPr>
          <p:cNvPr id="4" name="Slide Number Placeholder 3"/>
          <p:cNvSpPr>
            <a:spLocks noGrp="1"/>
          </p:cNvSpPr>
          <p:nvPr>
            <p:ph type="sldNum" sz="quarter" idx="10"/>
          </p:nvPr>
        </p:nvSpPr>
        <p:spPr/>
        <p:txBody>
          <a:bodyPr/>
          <a:lstStyle/>
          <a:p>
            <a:pPr>
              <a:defRPr/>
            </a:pPr>
            <a:fld id="{15228A81-A71C-4FA6-847A-4715FE4FFCF2}" type="slidenum">
              <a:rPr lang="en-US" smtClean="0"/>
              <a:pPr>
                <a:defRPr/>
              </a:pPr>
              <a:t>11</a:t>
            </a:fld>
            <a:endParaRPr lang="en-US" dirty="0"/>
          </a:p>
        </p:txBody>
      </p:sp>
    </p:spTree>
    <p:extLst>
      <p:ext uri="{BB962C8B-B14F-4D97-AF65-F5344CB8AC3E}">
        <p14:creationId xmlns:p14="http://schemas.microsoft.com/office/powerpoint/2010/main" val="366687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3-3 Energy Balance Diagram, Source:</a:t>
            </a:r>
            <a:r>
              <a:rPr lang="en-US" baseline="0" dirty="0" smtClean="0"/>
              <a:t> A Common Definition for Zero Energy Buildings.</a:t>
            </a:r>
          </a:p>
          <a:p>
            <a:r>
              <a:rPr lang="en-US" baseline="0" dirty="0" smtClean="0"/>
              <a:t>Redrawn in PowerPoint</a:t>
            </a:r>
            <a:endParaRPr lang="en-US" dirty="0"/>
          </a:p>
        </p:txBody>
      </p:sp>
      <p:sp>
        <p:nvSpPr>
          <p:cNvPr id="4" name="Slide Number Placeholder 3"/>
          <p:cNvSpPr>
            <a:spLocks noGrp="1"/>
          </p:cNvSpPr>
          <p:nvPr>
            <p:ph type="sldNum" sz="quarter" idx="10"/>
          </p:nvPr>
        </p:nvSpPr>
        <p:spPr/>
        <p:txBody>
          <a:bodyPr/>
          <a:lstStyle/>
          <a:p>
            <a:fld id="{DB9470B2-E44A-489D-8BFA-9333D0D1D4EE}" type="slidenum">
              <a:rPr lang="en-US" smtClean="0"/>
              <a:t>12</a:t>
            </a:fld>
            <a:endParaRPr lang="en-US"/>
          </a:p>
        </p:txBody>
      </p:sp>
    </p:spTree>
    <p:extLst>
      <p:ext uri="{BB962C8B-B14F-4D97-AF65-F5344CB8AC3E}">
        <p14:creationId xmlns:p14="http://schemas.microsoft.com/office/powerpoint/2010/main" val="120790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526D2583-B173-4A2B-84D8-EDD8DAF8F144}" type="datetimeFigureOut">
              <a:rPr lang="fr-FR"/>
              <a:pPr>
                <a:defRPr/>
              </a:pPr>
              <a:t>25/11/2024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B607205-CEF5-4A37-B1C5-82E3B8F85B8E}"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4B4E2C7D-57A1-43A1-9383-3FFF640427F6}" type="datetimeFigureOut">
              <a:rPr lang="fr-FR"/>
              <a:pPr>
                <a:defRPr/>
              </a:pPr>
              <a:t>25/11/2024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9730317-6280-44F3-BBD3-9E7B4C35F7D2}"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F49B0545-5A0F-4DFC-BCB6-2D9CB423801D}" type="datetimeFigureOut">
              <a:rPr lang="fr-FR"/>
              <a:pPr>
                <a:defRPr/>
              </a:pPr>
              <a:t>25/11/2024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906C79F-8499-4798-B096-B97E22BF0553}"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23036F1A-F0E5-4A30-A289-C554264F00FA}" type="datetimeFigureOut">
              <a:rPr lang="fr-FR"/>
              <a:pPr>
                <a:defRPr/>
              </a:pPr>
              <a:t>25/11/2024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6C6B5A5-5E2E-4A92-A711-93F5A1EF087C}"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Espace réservé de la date 3"/>
          <p:cNvSpPr>
            <a:spLocks noGrp="1"/>
          </p:cNvSpPr>
          <p:nvPr>
            <p:ph type="dt" sz="half" idx="10"/>
          </p:nvPr>
        </p:nvSpPr>
        <p:spPr/>
        <p:txBody>
          <a:bodyPr/>
          <a:lstStyle>
            <a:lvl1pPr>
              <a:defRPr/>
            </a:lvl1pPr>
          </a:lstStyle>
          <a:p>
            <a:pPr>
              <a:defRPr/>
            </a:pPr>
            <a:fld id="{C19635E5-AC85-4105-B544-A272A89ECE1A}" type="datetimeFigureOut">
              <a:rPr lang="fr-FR"/>
              <a:pPr>
                <a:defRPr/>
              </a:pPr>
              <a:t>25/11/2024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143D4A2-0503-407F-8131-C5DDF6860E79}"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A7C72CBA-4F58-4818-BC3F-C796C8020500}" type="datetimeFigureOut">
              <a:rPr lang="fr-FR"/>
              <a:pPr>
                <a:defRPr/>
              </a:pPr>
              <a:t>25/11/2024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8BB9B9A-656E-412B-8899-C97DEE067F81}"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841F9EF6-F7BA-47F3-9CFA-85268AFFFB13}" type="datetimeFigureOut">
              <a:rPr lang="fr-FR"/>
              <a:pPr>
                <a:defRPr/>
              </a:pPr>
              <a:t>25/11/2024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5489D4C1-7F5F-4D3B-BA2E-A618FCFCC4DD}"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3F88B061-937C-4A8C-9161-F0582000334E}" type="datetimeFigureOut">
              <a:rPr lang="fr-FR"/>
              <a:pPr>
                <a:defRPr/>
              </a:pPr>
              <a:t>25/11/2024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C53B19F-E49A-4A62-84D9-BD46A6C624E2}"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9C2DBC3-F6D5-4C3D-98B1-7B5F6BF7FC1D}" type="datetimeFigureOut">
              <a:rPr lang="fr-FR"/>
              <a:pPr>
                <a:defRPr/>
              </a:pPr>
              <a:t>25/11/2024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633B2F6C-AD8B-4D68-B551-A346442A87AD}"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Espace réservé de la date 3"/>
          <p:cNvSpPr>
            <a:spLocks noGrp="1"/>
          </p:cNvSpPr>
          <p:nvPr>
            <p:ph type="dt" sz="half" idx="10"/>
          </p:nvPr>
        </p:nvSpPr>
        <p:spPr/>
        <p:txBody>
          <a:bodyPr/>
          <a:lstStyle>
            <a:lvl1pPr>
              <a:defRPr/>
            </a:lvl1pPr>
          </a:lstStyle>
          <a:p>
            <a:pPr>
              <a:defRPr/>
            </a:pPr>
            <a:fld id="{E773D760-F5A2-4717-8D5F-418EF64D9135}" type="datetimeFigureOut">
              <a:rPr lang="fr-FR"/>
              <a:pPr>
                <a:defRPr/>
              </a:pPr>
              <a:t>25/11/2024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CD27338-3148-474C-8097-73CD5A79B553}"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Espace réservé de la date 3"/>
          <p:cNvSpPr>
            <a:spLocks noGrp="1"/>
          </p:cNvSpPr>
          <p:nvPr>
            <p:ph type="dt" sz="half" idx="10"/>
          </p:nvPr>
        </p:nvSpPr>
        <p:spPr/>
        <p:txBody>
          <a:bodyPr/>
          <a:lstStyle>
            <a:lvl1pPr>
              <a:defRPr/>
            </a:lvl1pPr>
          </a:lstStyle>
          <a:p>
            <a:pPr>
              <a:defRPr/>
            </a:pPr>
            <a:fld id="{7815AE63-5058-4E33-963D-EA90BD9077D8}" type="datetimeFigureOut">
              <a:rPr lang="fr-FR"/>
              <a:pPr>
                <a:defRPr/>
              </a:pPr>
              <a:t>25/11/2024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1B545CB-F612-42EE-85C7-FEE764C51C50}"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A"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7E3B416-B62C-470F-9755-38405B727499}" type="datetimeFigureOut">
              <a:rPr lang="fr-FR"/>
              <a:pPr>
                <a:defRPr/>
              </a:pPr>
              <a:t>25/11/2024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6699A4-3FE6-41B8-88FE-3AA781BD7D05}"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hyperlink" Target="http://www.techstreet.com/ashra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eere.energy.gov/windandhydro/windpoweringamerica/pdfs/wind_maps/us_windmap.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hyperlink" Target="https://www.ashrae.org/about/cebd-technical-resources" TargetMode="External"/><Relationship Id="rId4"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s://www.ashrae.org/about/cebd-technical-resource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jpg"/>
          <p:cNvPicPr>
            <a:picLocks noChangeAspect="1"/>
          </p:cNvPicPr>
          <p:nvPr/>
        </p:nvPicPr>
        <p:blipFill>
          <a:blip r:embed="rId3" cstate="print"/>
          <a:stretch>
            <a:fillRect/>
          </a:stretch>
        </p:blipFill>
        <p:spPr>
          <a:xfrm>
            <a:off x="10633" y="0"/>
            <a:ext cx="9144000" cy="6858000"/>
          </a:xfrm>
          <a:prstGeom prst="rect">
            <a:avLst/>
          </a:prstGeom>
        </p:spPr>
      </p:pic>
      <p:sp>
        <p:nvSpPr>
          <p:cNvPr id="3" name="Titre 1"/>
          <p:cNvSpPr txBox="1">
            <a:spLocks/>
          </p:cNvSpPr>
          <p:nvPr/>
        </p:nvSpPr>
        <p:spPr>
          <a:xfrm>
            <a:off x="2043113" y="3717033"/>
            <a:ext cx="7100887" cy="136815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CA" sz="3200" b="1" dirty="0" err="1" smtClean="0">
                <a:latin typeface="+mj-lt"/>
                <a:ea typeface="+mj-ea"/>
                <a:cs typeface="+mj-cs"/>
              </a:rPr>
              <a:t>Sustainable</a:t>
            </a:r>
            <a:r>
              <a:rPr lang="fr-CA" sz="3200" b="1" dirty="0" smtClean="0">
                <a:latin typeface="+mj-lt"/>
                <a:ea typeface="+mj-ea"/>
                <a:cs typeface="+mj-cs"/>
              </a:rPr>
              <a:t> Applications That </a:t>
            </a:r>
            <a:r>
              <a:rPr lang="fr-CA" sz="3200" b="1" dirty="0" err="1" smtClean="0">
                <a:latin typeface="+mj-lt"/>
                <a:ea typeface="+mj-ea"/>
                <a:cs typeface="+mj-cs"/>
              </a:rPr>
              <a:t>Work</a:t>
            </a:r>
            <a:endParaRPr lang="fr-CA" sz="3200" b="1" dirty="0" smtClean="0">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r-CA" sz="3200" b="1" dirty="0" smtClean="0">
                <a:latin typeface="+mj-lt"/>
                <a:ea typeface="+mj-ea"/>
                <a:cs typeface="+mj-cs"/>
              </a:rPr>
              <a:t>AEDGS-Net </a:t>
            </a:r>
            <a:r>
              <a:rPr lang="fr-CA" sz="3200" b="1" dirty="0" err="1" smtClean="0">
                <a:latin typeface="+mj-lt"/>
                <a:ea typeface="+mj-ea"/>
                <a:cs typeface="+mj-cs"/>
              </a:rPr>
              <a:t>Zero-Zero-Carb</a:t>
            </a:r>
            <a:r>
              <a:rPr lang="fr-CA" sz="3200" b="1" dirty="0" smtClean="0">
                <a:latin typeface="+mj-lt"/>
                <a:ea typeface="+mj-ea"/>
                <a:cs typeface="+mj-cs"/>
              </a:rPr>
              <a:t> Designs</a:t>
            </a:r>
          </a:p>
          <a:p>
            <a:pPr marL="0" marR="0" lvl="0" indent="0" algn="ctr" defTabSz="914400" rtl="0" eaLnBrk="1" fontAlgn="base" latinLnBrk="0" hangingPunct="1">
              <a:lnSpc>
                <a:spcPct val="100000"/>
              </a:lnSpc>
              <a:spcBef>
                <a:spcPct val="0"/>
              </a:spcBef>
              <a:spcAft>
                <a:spcPct val="0"/>
              </a:spcAft>
              <a:buClrTx/>
              <a:buSzTx/>
              <a:buFontTx/>
              <a:buNone/>
              <a:tabLst/>
              <a:defRPr/>
            </a:pPr>
            <a:r>
              <a:rPr lang="fr-CA" sz="3200" b="1" dirty="0" smtClean="0">
                <a:latin typeface="+mj-lt"/>
                <a:ea typeface="+mj-ea"/>
                <a:cs typeface="+mj-cs"/>
              </a:rPr>
              <a:t>London </a:t>
            </a:r>
            <a:r>
              <a:rPr lang="fr-CA" sz="3200" b="1" dirty="0" smtClean="0">
                <a:latin typeface="+mj-lt"/>
                <a:ea typeface="+mj-ea"/>
                <a:cs typeface="+mj-cs"/>
              </a:rPr>
              <a:t>Ontario </a:t>
            </a:r>
            <a:r>
              <a:rPr lang="fr-CA" sz="3200" b="1" dirty="0" smtClean="0">
                <a:latin typeface="+mj-lt"/>
                <a:ea typeface="+mj-ea"/>
                <a:cs typeface="+mj-cs"/>
              </a:rPr>
              <a:t>Chapter               </a:t>
            </a:r>
            <a:endParaRPr lang="fr-CA" sz="3200" b="1" dirty="0" smtClean="0">
              <a:latin typeface="+mj-lt"/>
              <a:ea typeface="+mj-ea"/>
              <a:cs typeface="+mj-cs"/>
            </a:endParaRPr>
          </a:p>
        </p:txBody>
      </p:sp>
      <p:sp>
        <p:nvSpPr>
          <p:cNvPr id="4" name="Rectangle 3"/>
          <p:cNvSpPr/>
          <p:nvPr/>
        </p:nvSpPr>
        <p:spPr>
          <a:xfrm>
            <a:off x="2286000" y="5158933"/>
            <a:ext cx="6534472" cy="523220"/>
          </a:xfrm>
          <a:prstGeom prst="rect">
            <a:avLst/>
          </a:prstGeom>
        </p:spPr>
        <p:txBody>
          <a:bodyPr wrap="square">
            <a:spAutoFit/>
          </a:bodyPr>
          <a:lstStyle/>
          <a:p>
            <a:r>
              <a:rPr lang="fr-CA" sz="1400" b="1" dirty="0" smtClean="0"/>
              <a:t>Terry E. Townsend, P.E., FASHRAE, LEED®AP, NEBB Cx-CP &amp; RCx-CP</a:t>
            </a:r>
          </a:p>
          <a:p>
            <a:r>
              <a:rPr lang="fr-CA" sz="1400" b="1" smtClean="0"/>
              <a:t>November </a:t>
            </a:r>
            <a:r>
              <a:rPr lang="fr-CA" sz="1400" b="1" smtClean="0"/>
              <a:t>25, </a:t>
            </a:r>
            <a:r>
              <a:rPr lang="fr-CA" sz="1400" b="1" dirty="0" smtClean="0"/>
              <a:t>2024</a:t>
            </a:r>
          </a:p>
        </p:txBody>
      </p:sp>
    </p:spTree>
    <p:extLst>
      <p:ext uri="{BB962C8B-B14F-4D97-AF65-F5344CB8AC3E}">
        <p14:creationId xmlns:p14="http://schemas.microsoft.com/office/powerpoint/2010/main" val="52616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F166B-48D2-4229-A7CA-B5FC8E122A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1" y="228600"/>
            <a:ext cx="4267200" cy="6476999"/>
          </a:xfrm>
          <a:prstGeom prst="rect">
            <a:avLst/>
          </a:prstGeom>
        </p:spPr>
      </p:pic>
    </p:spTree>
    <p:extLst>
      <p:ext uri="{BB962C8B-B14F-4D97-AF65-F5344CB8AC3E}">
        <p14:creationId xmlns:p14="http://schemas.microsoft.com/office/powerpoint/2010/main" val="1714160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p:txBody>
          <a:bodyPr>
            <a:normAutofit/>
          </a:bodyPr>
          <a:lstStyle/>
          <a:p>
            <a:pPr>
              <a:defRPr/>
            </a:pPr>
            <a:r>
              <a:rPr lang="en-US" altLang="en-US" b="1" u="sng" dirty="0" smtClean="0">
                <a:solidFill>
                  <a:srgbClr val="FF0000"/>
                </a:solidFill>
              </a:rPr>
              <a:t>“FREE” </a:t>
            </a:r>
            <a:r>
              <a:rPr lang="en-US" altLang="en-US" b="1" dirty="0" smtClean="0"/>
              <a:t>ASHRAE Publications</a:t>
            </a:r>
          </a:p>
        </p:txBody>
      </p:sp>
      <p:sp>
        <p:nvSpPr>
          <p:cNvPr id="431107" name="Content Placeholder 2"/>
          <p:cNvSpPr>
            <a:spLocks noGrp="1"/>
          </p:cNvSpPr>
          <p:nvPr>
            <p:ph sz="half" idx="4294967295"/>
          </p:nvPr>
        </p:nvSpPr>
        <p:spPr>
          <a:xfrm>
            <a:off x="524989" y="1889125"/>
            <a:ext cx="3111500" cy="4664075"/>
          </a:xfrm>
        </p:spPr>
        <p:txBody>
          <a:bodyPr/>
          <a:lstStyle/>
          <a:p>
            <a:r>
              <a:rPr lang="en-US" altLang="en-US" b="1" u="sng" dirty="0" smtClean="0"/>
              <a:t>AEDG</a:t>
            </a:r>
          </a:p>
          <a:p>
            <a:pPr marL="0" indent="0">
              <a:buNone/>
            </a:pPr>
            <a:endParaRPr lang="en-US" altLang="en-US" b="1" u="sng" dirty="0"/>
          </a:p>
          <a:p>
            <a:r>
              <a:rPr lang="en-US" altLang="en-US" b="1" u="sng" dirty="0" smtClean="0"/>
              <a:t>ZERO-ENERGY</a:t>
            </a:r>
          </a:p>
          <a:p>
            <a:pPr marL="0" indent="0">
              <a:buNone/>
            </a:pPr>
            <a:endParaRPr lang="en-US" altLang="en-US" dirty="0" smtClean="0"/>
          </a:p>
          <a:p>
            <a:r>
              <a:rPr lang="en-US" altLang="en-US" b="1" u="sng" dirty="0" smtClean="0"/>
              <a:t>IAQG</a:t>
            </a:r>
            <a:endParaRPr lang="en-US" altLang="en-US" dirty="0" smtClean="0"/>
          </a:p>
        </p:txBody>
      </p:sp>
      <p:sp>
        <p:nvSpPr>
          <p:cNvPr id="3" name="Rectangle 2"/>
          <p:cNvSpPr/>
          <p:nvPr/>
        </p:nvSpPr>
        <p:spPr>
          <a:xfrm>
            <a:off x="2209800" y="5846955"/>
            <a:ext cx="4724399" cy="461665"/>
          </a:xfrm>
          <a:prstGeom prst="rect">
            <a:avLst/>
          </a:prstGeom>
        </p:spPr>
        <p:txBody>
          <a:bodyPr wrap="square">
            <a:spAutoFit/>
          </a:bodyPr>
          <a:lstStyle/>
          <a:p>
            <a:r>
              <a:rPr lang="en-US" sz="2400" b="1" dirty="0" smtClean="0">
                <a:solidFill>
                  <a:srgbClr val="0000FF"/>
                </a:solidFill>
                <a:hlinkClick r:id="rId4"/>
              </a:rPr>
              <a:t>www.techstreet.com/ashrae</a:t>
            </a:r>
            <a:r>
              <a:rPr lang="en-US" sz="2400" b="1" dirty="0" smtClean="0">
                <a:solidFill>
                  <a:srgbClr val="0000FF"/>
                </a:solidFill>
              </a:rPr>
              <a:t> </a:t>
            </a:r>
            <a:endParaRPr lang="en-US" sz="2400" b="1" dirty="0">
              <a:solidFill>
                <a:srgbClr val="0000FF"/>
              </a:solidFill>
            </a:endParaRPr>
          </a:p>
        </p:txBody>
      </p:sp>
      <p:graphicFrame>
        <p:nvGraphicFramePr>
          <p:cNvPr id="6" name="Object 5"/>
          <p:cNvGraphicFramePr>
            <a:graphicFrameLocks noChangeAspect="1"/>
          </p:cNvGraphicFramePr>
          <p:nvPr>
            <p:extLst/>
          </p:nvPr>
        </p:nvGraphicFramePr>
        <p:xfrm>
          <a:off x="3448607" y="1912454"/>
          <a:ext cx="2657751" cy="3439758"/>
        </p:xfrm>
        <a:graphic>
          <a:graphicData uri="http://schemas.openxmlformats.org/presentationml/2006/ole">
            <mc:AlternateContent xmlns:mc="http://schemas.openxmlformats.org/markup-compatibility/2006">
              <mc:Choice xmlns:v="urn:schemas-microsoft-com:vml" Requires="v">
                <p:oleObj spid="_x0000_s1072" name="Acrobat Document" r:id="rId5" imgW="7779960" imgH="10051560" progId="AcroExch.Document.7">
                  <p:embed/>
                </p:oleObj>
              </mc:Choice>
              <mc:Fallback>
                <p:oleObj name="Acrobat Document" r:id="rId5" imgW="7779960" imgH="10051560" progId="AcroExch.Document.7">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607" y="1912454"/>
                        <a:ext cx="2657751" cy="3439758"/>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9533" y="1918030"/>
            <a:ext cx="2653686" cy="3434182"/>
          </a:xfrm>
          <a:prstGeom prst="rect">
            <a:avLst/>
          </a:prstGeom>
          <a:ln>
            <a:solidFill>
              <a:schemeClr val="tx1">
                <a:lumMod val="50000"/>
                <a:lumOff val="50000"/>
              </a:schemeClr>
            </a:solidFill>
          </a:ln>
        </p:spPr>
      </p:pic>
    </p:spTree>
    <p:extLst>
      <p:ext uri="{BB962C8B-B14F-4D97-AF65-F5344CB8AC3E}">
        <p14:creationId xmlns:p14="http://schemas.microsoft.com/office/powerpoint/2010/main" val="2779716011"/>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700" fill="hold"/>
                                        <p:tgtEl>
                                          <p:spTgt spid="3"/>
                                        </p:tgtEl>
                                        <p:attrNameLst>
                                          <p:attrName>ppt_x</p:attrName>
                                        </p:attrNameLst>
                                      </p:cBhvr>
                                      <p:tavLst>
                                        <p:tav tm="0">
                                          <p:val>
                                            <p:strVal val="#ppt_x"/>
                                          </p:val>
                                        </p:tav>
                                        <p:tav tm="100000">
                                          <p:val>
                                            <p:strVal val="#ppt_x"/>
                                          </p:val>
                                        </p:tav>
                                      </p:tavLst>
                                    </p:anim>
                                    <p:anim calcmode="lin" valueType="num">
                                      <p:cBhvr additive="base">
                                        <p:cTn id="8" dur="27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5" y="51353"/>
            <a:ext cx="7735888" cy="1200150"/>
          </a:xfrm>
        </p:spPr>
        <p:txBody>
          <a:bodyPr/>
          <a:lstStyle/>
          <a:p>
            <a:r>
              <a:rPr lang="en-US" dirty="0" smtClean="0"/>
              <a:t>Energy Balance Boundary</a:t>
            </a:r>
            <a:br>
              <a:rPr lang="en-US" dirty="0" smtClean="0"/>
            </a:br>
            <a:endParaRPr lang="en-US" dirty="0"/>
          </a:p>
        </p:txBody>
      </p:sp>
      <p:grpSp>
        <p:nvGrpSpPr>
          <p:cNvPr id="48" name="Group 47"/>
          <p:cNvGrpSpPr/>
          <p:nvPr/>
        </p:nvGrpSpPr>
        <p:grpSpPr>
          <a:xfrm>
            <a:off x="807342" y="5659675"/>
            <a:ext cx="5329203" cy="513353"/>
            <a:chOff x="930777" y="6209315"/>
            <a:chExt cx="5329203" cy="513353"/>
          </a:xfrm>
        </p:grpSpPr>
        <p:cxnSp>
          <p:nvCxnSpPr>
            <p:cNvPr id="42" name="Straight Connector 41"/>
            <p:cNvCxnSpPr/>
            <p:nvPr/>
          </p:nvCxnSpPr>
          <p:spPr bwMode="auto">
            <a:xfrm>
              <a:off x="930777" y="6348073"/>
              <a:ext cx="1164672" cy="0"/>
            </a:xfrm>
            <a:prstGeom prst="line">
              <a:avLst/>
            </a:prstGeom>
            <a:solidFill>
              <a:schemeClr val="accent1"/>
            </a:solidFill>
            <a:ln w="50800" cap="flat" cmpd="sng" algn="ctr">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p:cNvSpPr txBox="1"/>
            <p:nvPr/>
          </p:nvSpPr>
          <p:spPr>
            <a:xfrm>
              <a:off x="2155971" y="6209315"/>
              <a:ext cx="3106941" cy="276999"/>
            </a:xfrm>
            <a:prstGeom prst="rect">
              <a:avLst/>
            </a:prstGeom>
            <a:noFill/>
          </p:spPr>
          <p:txBody>
            <a:bodyPr wrap="none" rtlCol="0">
              <a:spAutoFit/>
            </a:bodyPr>
            <a:lstStyle/>
            <a:p>
              <a:r>
                <a:rPr lang="en-US" sz="1200" b="1" dirty="0" smtClean="0"/>
                <a:t>Energy transfer within boundary</a:t>
              </a:r>
              <a:endParaRPr lang="en-US" sz="1200" b="1" dirty="0"/>
            </a:p>
          </p:txBody>
        </p:sp>
        <p:cxnSp>
          <p:nvCxnSpPr>
            <p:cNvPr id="46" name="Straight Connector 45"/>
            <p:cNvCxnSpPr/>
            <p:nvPr/>
          </p:nvCxnSpPr>
          <p:spPr bwMode="auto">
            <a:xfrm>
              <a:off x="930777" y="6584427"/>
              <a:ext cx="1164672" cy="0"/>
            </a:xfrm>
            <a:prstGeom prst="line">
              <a:avLst/>
            </a:prstGeom>
            <a:solidFill>
              <a:schemeClr val="accent1"/>
            </a:solidFill>
            <a:ln w="508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p:cNvSpPr txBox="1"/>
            <p:nvPr/>
          </p:nvSpPr>
          <p:spPr>
            <a:xfrm>
              <a:off x="2155971" y="6445669"/>
              <a:ext cx="4104009" cy="276999"/>
            </a:xfrm>
            <a:prstGeom prst="rect">
              <a:avLst/>
            </a:prstGeom>
            <a:noFill/>
          </p:spPr>
          <p:txBody>
            <a:bodyPr wrap="none" rtlCol="0">
              <a:spAutoFit/>
            </a:bodyPr>
            <a:lstStyle/>
            <a:p>
              <a:r>
                <a:rPr lang="en-US" sz="1200" b="1" dirty="0" smtClean="0"/>
                <a:t>Energy transfer entering or leaving boundary</a:t>
              </a:r>
              <a:endParaRPr lang="en-US" sz="1200" b="1" dirty="0"/>
            </a:p>
          </p:txBody>
        </p:sp>
      </p:grpSp>
      <p:grpSp>
        <p:nvGrpSpPr>
          <p:cNvPr id="4" name="Group 3"/>
          <p:cNvGrpSpPr/>
          <p:nvPr/>
        </p:nvGrpSpPr>
        <p:grpSpPr>
          <a:xfrm>
            <a:off x="431212" y="852055"/>
            <a:ext cx="8234806" cy="4831772"/>
            <a:chOff x="431212" y="852055"/>
            <a:chExt cx="8234806" cy="4831772"/>
          </a:xfrm>
        </p:grpSpPr>
        <p:sp>
          <p:nvSpPr>
            <p:cNvPr id="17" name="TextBox 16"/>
            <p:cNvSpPr txBox="1"/>
            <p:nvPr/>
          </p:nvSpPr>
          <p:spPr>
            <a:xfrm>
              <a:off x="431212" y="3183432"/>
              <a:ext cx="1664237" cy="646331"/>
            </a:xfrm>
            <a:prstGeom prst="rect">
              <a:avLst/>
            </a:prstGeom>
            <a:noFill/>
          </p:spPr>
          <p:txBody>
            <a:bodyPr wrap="none" rtlCol="0">
              <a:spAutoFit/>
            </a:bodyPr>
            <a:lstStyle/>
            <a:p>
              <a:pPr algn="ctr"/>
              <a:r>
                <a:rPr lang="en-US" sz="1200" b="1" dirty="0" smtClean="0"/>
                <a:t>Delivered Energy</a:t>
              </a:r>
              <a:br>
                <a:rPr lang="en-US" sz="1200" b="1" dirty="0" smtClean="0"/>
              </a:br>
              <a:r>
                <a:rPr lang="en-US" sz="1200" b="1" dirty="0" smtClean="0"/>
                <a:t>(Renewable &amp; </a:t>
              </a:r>
              <a:br>
                <a:rPr lang="en-US" sz="1200" b="1" dirty="0" smtClean="0"/>
              </a:br>
              <a:r>
                <a:rPr lang="en-US" sz="1200" b="1" dirty="0" smtClean="0"/>
                <a:t>non-renewable)</a:t>
              </a:r>
              <a:endParaRPr lang="en-US" sz="1200" b="1" dirty="0"/>
            </a:p>
          </p:txBody>
        </p:sp>
        <p:sp>
          <p:nvSpPr>
            <p:cNvPr id="7" name="TextBox 6"/>
            <p:cNvSpPr txBox="1"/>
            <p:nvPr/>
          </p:nvSpPr>
          <p:spPr>
            <a:xfrm>
              <a:off x="2889107" y="2969376"/>
              <a:ext cx="2416030" cy="2585323"/>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dirty="0" smtClean="0"/>
                <a:t>Energy Use</a:t>
              </a:r>
            </a:p>
            <a:p>
              <a:pPr algn="ctr"/>
              <a:endParaRPr lang="en-US" dirty="0"/>
            </a:p>
            <a:p>
              <a:pPr algn="ctr"/>
              <a:r>
                <a:rPr lang="en-US" dirty="0" smtClean="0"/>
                <a:t>Building Systems</a:t>
              </a:r>
            </a:p>
            <a:p>
              <a:pPr algn="ctr"/>
              <a:endParaRPr lang="en-US" dirty="0"/>
            </a:p>
            <a:p>
              <a:pPr algn="ctr"/>
              <a:r>
                <a:rPr lang="en-US" dirty="0" smtClean="0"/>
                <a:t>Energy use and production</a:t>
              </a:r>
            </a:p>
            <a:p>
              <a:pPr algn="ctr"/>
              <a:endParaRPr lang="en-US" dirty="0"/>
            </a:p>
            <a:p>
              <a:pPr algn="ctr"/>
              <a:r>
                <a:rPr lang="en-US" dirty="0" smtClean="0"/>
                <a:t>System losses and conversions</a:t>
              </a:r>
              <a:endParaRPr lang="en-US" dirty="0"/>
            </a:p>
          </p:txBody>
        </p:sp>
        <p:sp>
          <p:nvSpPr>
            <p:cNvPr id="8" name="TextBox 7"/>
            <p:cNvSpPr txBox="1"/>
            <p:nvPr/>
          </p:nvSpPr>
          <p:spPr>
            <a:xfrm>
              <a:off x="6055051" y="3254927"/>
              <a:ext cx="2416030" cy="230832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u="sng" dirty="0" smtClean="0"/>
                <a:t>Building Needs</a:t>
              </a:r>
            </a:p>
            <a:p>
              <a:pPr algn="ctr"/>
              <a:r>
                <a:rPr lang="en-US" dirty="0" smtClean="0"/>
                <a:t>Heating</a:t>
              </a:r>
              <a:br>
                <a:rPr lang="en-US" dirty="0" smtClean="0"/>
              </a:br>
              <a:r>
                <a:rPr lang="en-US" dirty="0" smtClean="0"/>
                <a:t>Cooling</a:t>
              </a:r>
              <a:br>
                <a:rPr lang="en-US" dirty="0" smtClean="0"/>
              </a:br>
              <a:r>
                <a:rPr lang="en-US" dirty="0" smtClean="0"/>
                <a:t>Ventilation</a:t>
              </a:r>
              <a:br>
                <a:rPr lang="en-US" dirty="0" smtClean="0"/>
              </a:br>
              <a:r>
                <a:rPr lang="en-US" dirty="0" smtClean="0"/>
                <a:t>DHW</a:t>
              </a:r>
              <a:br>
                <a:rPr lang="en-US" dirty="0" smtClean="0"/>
              </a:br>
              <a:r>
                <a:rPr lang="en-US" dirty="0" smtClean="0"/>
                <a:t>Lighting</a:t>
              </a:r>
              <a:br>
                <a:rPr lang="en-US" dirty="0" smtClean="0"/>
              </a:br>
              <a:r>
                <a:rPr lang="en-US" dirty="0" smtClean="0"/>
                <a:t>Plug Loads</a:t>
              </a:r>
              <a:br>
                <a:rPr lang="en-US" dirty="0" smtClean="0"/>
              </a:br>
              <a:r>
                <a:rPr lang="en-US" dirty="0" smtClean="0"/>
                <a:t>Processes</a:t>
              </a:r>
            </a:p>
          </p:txBody>
        </p:sp>
        <p:grpSp>
          <p:nvGrpSpPr>
            <p:cNvPr id="15" name="Group 14"/>
            <p:cNvGrpSpPr/>
            <p:nvPr/>
          </p:nvGrpSpPr>
          <p:grpSpPr>
            <a:xfrm>
              <a:off x="5836509" y="1026253"/>
              <a:ext cx="2416030" cy="2031325"/>
              <a:chOff x="5970733" y="959141"/>
              <a:chExt cx="2416030" cy="2031325"/>
            </a:xfrm>
          </p:grpSpPr>
          <p:sp useBgFill="1">
            <p:nvSpPr>
              <p:cNvPr id="9" name="TextBox 8"/>
              <p:cNvSpPr txBox="1"/>
              <p:nvPr/>
            </p:nvSpPr>
            <p:spPr>
              <a:xfrm>
                <a:off x="5970733" y="959141"/>
                <a:ext cx="2416030" cy="2031325"/>
              </a:xfrm>
              <a:prstGeom prst="rect">
                <a:avLst/>
              </a:prstGeom>
              <a:ln>
                <a:solidFill>
                  <a:schemeClr val="tx1"/>
                </a:solidFill>
              </a:ln>
            </p:spPr>
            <p:txBody>
              <a:bodyPr wrap="square" rtlCol="0">
                <a:spAutoFit/>
              </a:bodyPr>
              <a:lstStyle/>
              <a:p>
                <a:r>
                  <a:rPr lang="en-US" b="1" u="sng" dirty="0" smtClean="0"/>
                  <a:t>Legend</a:t>
                </a:r>
              </a:p>
              <a:p>
                <a:r>
                  <a:rPr lang="en-US" dirty="0" smtClean="0"/>
                  <a:t>	Electricity</a:t>
                </a:r>
                <a:br>
                  <a:rPr lang="en-US" dirty="0" smtClean="0"/>
                </a:br>
                <a:r>
                  <a:rPr lang="en-US" dirty="0" smtClean="0"/>
                  <a:t>	Heating energy</a:t>
                </a:r>
              </a:p>
              <a:p>
                <a:r>
                  <a:rPr lang="en-US" dirty="0" smtClean="0"/>
                  <a:t>	Cooling energy</a:t>
                </a:r>
              </a:p>
              <a:p>
                <a:r>
                  <a:rPr lang="en-US" dirty="0" smtClean="0"/>
                  <a:t>	Fuels</a:t>
                </a:r>
              </a:p>
            </p:txBody>
          </p:sp>
          <p:cxnSp>
            <p:nvCxnSpPr>
              <p:cNvPr id="11" name="Straight Connector 10"/>
              <p:cNvCxnSpPr/>
              <p:nvPr/>
            </p:nvCxnSpPr>
            <p:spPr bwMode="auto">
              <a:xfrm>
                <a:off x="6082018" y="1400961"/>
                <a:ext cx="360727" cy="0"/>
              </a:xfrm>
              <a:prstGeom prst="line">
                <a:avLst/>
              </a:prstGeom>
              <a:solidFill>
                <a:schemeClr val="accent1"/>
              </a:solidFill>
              <a:ln w="508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090406" y="1696407"/>
                <a:ext cx="360727" cy="0"/>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6090406" y="1965820"/>
                <a:ext cx="360727" cy="0"/>
              </a:xfrm>
              <a:prstGeom prst="line">
                <a:avLst/>
              </a:prstGeom>
              <a:solidFill>
                <a:schemeClr val="accent1"/>
              </a:solidFill>
              <a:ln w="508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6090406" y="2235666"/>
                <a:ext cx="360727" cy="0"/>
              </a:xfrm>
              <a:prstGeom prst="line">
                <a:avLst/>
              </a:prstGeom>
              <a:solidFill>
                <a:schemeClr val="accent1"/>
              </a:solidFill>
              <a:ln w="508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TextBox 15"/>
            <p:cNvSpPr txBox="1"/>
            <p:nvPr/>
          </p:nvSpPr>
          <p:spPr>
            <a:xfrm>
              <a:off x="3149159" y="1617614"/>
              <a:ext cx="1742785" cy="461665"/>
            </a:xfrm>
            <a:prstGeom prst="rect">
              <a:avLst/>
            </a:prstGeom>
            <a:noFill/>
          </p:spPr>
          <p:txBody>
            <a:bodyPr wrap="none" rtlCol="0">
              <a:spAutoFit/>
            </a:bodyPr>
            <a:lstStyle/>
            <a:p>
              <a:pPr algn="ctr"/>
              <a:r>
                <a:rPr lang="en-US" sz="1200" b="1" dirty="0" smtClean="0"/>
                <a:t>On-site </a:t>
              </a:r>
              <a:br>
                <a:rPr lang="en-US" sz="1200" b="1" dirty="0" smtClean="0"/>
              </a:br>
              <a:r>
                <a:rPr lang="en-US" sz="1200" b="1" dirty="0" smtClean="0"/>
                <a:t>renewable energy</a:t>
              </a:r>
              <a:endParaRPr lang="en-US" sz="1200" b="1" dirty="0"/>
            </a:p>
          </p:txBody>
        </p:sp>
        <p:sp>
          <p:nvSpPr>
            <p:cNvPr id="18" name="TextBox 17"/>
            <p:cNvSpPr txBox="1"/>
            <p:nvPr/>
          </p:nvSpPr>
          <p:spPr>
            <a:xfrm>
              <a:off x="477698" y="4868128"/>
              <a:ext cx="1617751" cy="461665"/>
            </a:xfrm>
            <a:prstGeom prst="rect">
              <a:avLst/>
            </a:prstGeom>
            <a:noFill/>
          </p:spPr>
          <p:txBody>
            <a:bodyPr wrap="none" rtlCol="0">
              <a:spAutoFit/>
            </a:bodyPr>
            <a:lstStyle/>
            <a:p>
              <a:pPr algn="ctr"/>
              <a:r>
                <a:rPr lang="en-US" sz="1200" b="1" dirty="0" smtClean="0"/>
                <a:t>Exported Energy</a:t>
              </a:r>
              <a:br>
                <a:rPr lang="en-US" sz="1200" b="1" dirty="0" smtClean="0"/>
              </a:br>
              <a:r>
                <a:rPr lang="en-US" sz="1200" b="1" dirty="0" smtClean="0"/>
                <a:t>(Renewable)</a:t>
              </a:r>
              <a:endParaRPr lang="en-US" sz="1200" b="1" dirty="0"/>
            </a:p>
          </p:txBody>
        </p:sp>
        <p:grpSp>
          <p:nvGrpSpPr>
            <p:cNvPr id="25" name="Group 24"/>
            <p:cNvGrpSpPr/>
            <p:nvPr/>
          </p:nvGrpSpPr>
          <p:grpSpPr>
            <a:xfrm>
              <a:off x="2095449" y="3087148"/>
              <a:ext cx="793658" cy="528695"/>
              <a:chOff x="2095449" y="3347207"/>
              <a:chExt cx="793658" cy="528695"/>
            </a:xfrm>
          </p:grpSpPr>
          <p:cxnSp>
            <p:nvCxnSpPr>
              <p:cNvPr id="20" name="Straight Arrow Connector 19"/>
              <p:cNvCxnSpPr/>
              <p:nvPr/>
            </p:nvCxnSpPr>
            <p:spPr bwMode="auto">
              <a:xfrm>
                <a:off x="2095449" y="3347207"/>
                <a:ext cx="793658" cy="8389"/>
              </a:xfrm>
              <a:prstGeom prst="straightConnector1">
                <a:avLst/>
              </a:prstGeom>
              <a:solidFill>
                <a:schemeClr val="accent1"/>
              </a:solidFill>
              <a:ln w="508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2095449" y="3508183"/>
                <a:ext cx="793658" cy="8389"/>
              </a:xfrm>
              <a:prstGeom prst="straightConnector1">
                <a:avLst/>
              </a:prstGeom>
              <a:solidFill>
                <a:schemeClr val="accent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2095449" y="3677362"/>
                <a:ext cx="793658" cy="8389"/>
              </a:xfrm>
              <a:prstGeom prst="straightConnector1">
                <a:avLst/>
              </a:prstGeom>
              <a:solidFill>
                <a:schemeClr val="accent1"/>
              </a:solidFill>
              <a:ln w="508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2095449" y="3867513"/>
                <a:ext cx="793658" cy="8389"/>
              </a:xfrm>
              <a:prstGeom prst="straightConnector1">
                <a:avLst/>
              </a:prstGeom>
              <a:solidFill>
                <a:schemeClr val="accent1"/>
              </a:solidFill>
              <a:ln w="50800" cap="flat" cmpd="sng" algn="ctr">
                <a:solidFill>
                  <a:schemeClr val="accent4"/>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 name="Group 25"/>
            <p:cNvGrpSpPr/>
            <p:nvPr/>
          </p:nvGrpSpPr>
          <p:grpSpPr>
            <a:xfrm>
              <a:off x="5283265" y="4070545"/>
              <a:ext cx="793658" cy="338544"/>
              <a:chOff x="2095449" y="3347207"/>
              <a:chExt cx="793658" cy="338544"/>
            </a:xfrm>
          </p:grpSpPr>
          <p:cxnSp>
            <p:nvCxnSpPr>
              <p:cNvPr id="27" name="Straight Arrow Connector 26"/>
              <p:cNvCxnSpPr/>
              <p:nvPr/>
            </p:nvCxnSpPr>
            <p:spPr bwMode="auto">
              <a:xfrm>
                <a:off x="2095449" y="3347207"/>
                <a:ext cx="793658" cy="8389"/>
              </a:xfrm>
              <a:prstGeom prst="straightConnector1">
                <a:avLst/>
              </a:prstGeom>
              <a:solidFill>
                <a:schemeClr val="accent1"/>
              </a:solidFill>
              <a:ln w="50800" cap="flat" cmpd="sng" algn="ctr">
                <a:solidFill>
                  <a:srgbClr val="FFC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2095449" y="3508183"/>
                <a:ext cx="793658" cy="8389"/>
              </a:xfrm>
              <a:prstGeom prst="straightConnector1">
                <a:avLst/>
              </a:prstGeom>
              <a:solidFill>
                <a:schemeClr val="accent1"/>
              </a:solidFill>
              <a:ln w="5080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2095449" y="3677362"/>
                <a:ext cx="793658" cy="8389"/>
              </a:xfrm>
              <a:prstGeom prst="straightConnector1">
                <a:avLst/>
              </a:prstGeom>
              <a:solidFill>
                <a:schemeClr val="accent1"/>
              </a:solidFill>
              <a:ln w="50800" cap="flat" cmpd="sng" algn="ctr">
                <a:solidFill>
                  <a:srgbClr val="0070C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oup 30"/>
            <p:cNvGrpSpPr/>
            <p:nvPr/>
          </p:nvGrpSpPr>
          <p:grpSpPr>
            <a:xfrm flipH="1">
              <a:off x="2095449" y="5046884"/>
              <a:ext cx="793658" cy="338544"/>
              <a:chOff x="2095449" y="3347207"/>
              <a:chExt cx="793658" cy="338544"/>
            </a:xfrm>
          </p:grpSpPr>
          <p:cxnSp>
            <p:nvCxnSpPr>
              <p:cNvPr id="32" name="Straight Arrow Connector 31"/>
              <p:cNvCxnSpPr/>
              <p:nvPr/>
            </p:nvCxnSpPr>
            <p:spPr bwMode="auto">
              <a:xfrm>
                <a:off x="2095449" y="3347207"/>
                <a:ext cx="793658" cy="8389"/>
              </a:xfrm>
              <a:prstGeom prst="straightConnector1">
                <a:avLst/>
              </a:prstGeom>
              <a:solidFill>
                <a:schemeClr val="accent1"/>
              </a:solidFill>
              <a:ln w="508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p:nvPr/>
            </p:nvCxnSpPr>
            <p:spPr bwMode="auto">
              <a:xfrm>
                <a:off x="2095449" y="3508183"/>
                <a:ext cx="793658" cy="8389"/>
              </a:xfrm>
              <a:prstGeom prst="straightConnector1">
                <a:avLst/>
              </a:prstGeom>
              <a:solidFill>
                <a:schemeClr val="accent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2095449" y="3677362"/>
                <a:ext cx="793658" cy="8389"/>
              </a:xfrm>
              <a:prstGeom prst="straightConnector1">
                <a:avLst/>
              </a:prstGeom>
              <a:solidFill>
                <a:schemeClr val="accent1"/>
              </a:solidFill>
              <a:ln w="508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oup 34"/>
            <p:cNvGrpSpPr/>
            <p:nvPr/>
          </p:nvGrpSpPr>
          <p:grpSpPr>
            <a:xfrm rot="5400000">
              <a:off x="3623722" y="2403275"/>
              <a:ext cx="793658" cy="338544"/>
              <a:chOff x="2095449" y="3347207"/>
              <a:chExt cx="793658" cy="338544"/>
            </a:xfrm>
          </p:grpSpPr>
          <p:cxnSp>
            <p:nvCxnSpPr>
              <p:cNvPr id="36" name="Straight Arrow Connector 35"/>
              <p:cNvCxnSpPr/>
              <p:nvPr/>
            </p:nvCxnSpPr>
            <p:spPr bwMode="auto">
              <a:xfrm>
                <a:off x="2095449" y="3347207"/>
                <a:ext cx="793658" cy="8389"/>
              </a:xfrm>
              <a:prstGeom prst="straightConnector1">
                <a:avLst/>
              </a:prstGeom>
              <a:solidFill>
                <a:schemeClr val="accent1"/>
              </a:solidFill>
              <a:ln w="50800" cap="flat" cmpd="sng" algn="ctr">
                <a:solidFill>
                  <a:srgbClr val="FFC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2095449" y="3508183"/>
                <a:ext cx="793658" cy="8389"/>
              </a:xfrm>
              <a:prstGeom prst="straightConnector1">
                <a:avLst/>
              </a:prstGeom>
              <a:solidFill>
                <a:schemeClr val="accent1"/>
              </a:solidFill>
              <a:ln w="5080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p:nvPr/>
            </p:nvCxnSpPr>
            <p:spPr bwMode="auto">
              <a:xfrm>
                <a:off x="2095449" y="3677362"/>
                <a:ext cx="793658" cy="8389"/>
              </a:xfrm>
              <a:prstGeom prst="straightConnector1">
                <a:avLst/>
              </a:prstGeom>
              <a:solidFill>
                <a:schemeClr val="accent1"/>
              </a:solidFill>
              <a:ln w="50800" cap="flat" cmpd="sng" algn="ctr">
                <a:solidFill>
                  <a:srgbClr val="0070C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9" name="TextBox 48"/>
            <p:cNvSpPr txBox="1"/>
            <p:nvPr/>
          </p:nvSpPr>
          <p:spPr>
            <a:xfrm>
              <a:off x="877247" y="3846800"/>
              <a:ext cx="646331" cy="769441"/>
            </a:xfrm>
            <a:prstGeom prst="rect">
              <a:avLst/>
            </a:prstGeom>
            <a:noFill/>
          </p:spPr>
          <p:txBody>
            <a:bodyPr wrap="none" rtlCol="0">
              <a:spAutoFit/>
            </a:bodyPr>
            <a:lstStyle/>
            <a:p>
              <a:r>
                <a:rPr lang="en-US" sz="4400" dirty="0" smtClean="0"/>
                <a:t>≤</a:t>
              </a:r>
              <a:endParaRPr lang="en-US" sz="4400" dirty="0"/>
            </a:p>
          </p:txBody>
        </p:sp>
        <p:sp>
          <p:nvSpPr>
            <p:cNvPr id="3" name="Rounded Rectangle 2"/>
            <p:cNvSpPr/>
            <p:nvPr/>
          </p:nvSpPr>
          <p:spPr bwMode="auto">
            <a:xfrm>
              <a:off x="2712027" y="852055"/>
              <a:ext cx="5953991" cy="4831772"/>
            </a:xfrm>
            <a:prstGeom prst="roundRect">
              <a:avLst/>
            </a:prstGeom>
            <a:noFill/>
            <a:ln w="19050" cap="flat" cmpd="sng" algn="ctr">
              <a:solidFill>
                <a:schemeClr val="tx1"/>
              </a:solidFill>
              <a:prstDash val="dash"/>
              <a:round/>
              <a:headEnd type="none" w="med" len="med"/>
              <a:tailEnd type="none" w="med" len="med"/>
            </a:ln>
            <a:effectLst/>
            <a:extLst/>
          </p:spPr>
          <p:txBody>
            <a:bodyPr vert="horz" wrap="none" lIns="0" tIns="0" rIns="0" bIns="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5" name="TextBox 4"/>
          <p:cNvSpPr txBox="1"/>
          <p:nvPr/>
        </p:nvSpPr>
        <p:spPr>
          <a:xfrm>
            <a:off x="1933554" y="6362496"/>
            <a:ext cx="5232523" cy="307777"/>
          </a:xfrm>
          <a:prstGeom prst="rect">
            <a:avLst/>
          </a:prstGeom>
          <a:noFill/>
        </p:spPr>
        <p:txBody>
          <a:bodyPr wrap="none" rtlCol="0">
            <a:spAutoFit/>
          </a:bodyPr>
          <a:lstStyle/>
          <a:p>
            <a:r>
              <a:rPr lang="en-US" sz="1400" i="1" dirty="0" smtClean="0"/>
              <a:t>Source: A Common Definition for Zero Energy Buildings</a:t>
            </a:r>
            <a:endParaRPr lang="en-US" sz="1400" i="1" dirty="0"/>
          </a:p>
        </p:txBody>
      </p:sp>
    </p:spTree>
    <p:extLst>
      <p:ext uri="{BB962C8B-B14F-4D97-AF65-F5344CB8AC3E}">
        <p14:creationId xmlns:p14="http://schemas.microsoft.com/office/powerpoint/2010/main" val="98794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29697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dirty="0" smtClean="0"/>
              <a:t>AEDG FOR </a:t>
            </a:r>
            <a:r>
              <a:rPr lang="en-US" altLang="en-US" dirty="0" smtClean="0"/>
              <a:t>Schools </a:t>
            </a:r>
            <a:r>
              <a:rPr lang="en-US" altLang="en-US" dirty="0" smtClean="0"/>
              <a:t>– Zero Energy</a:t>
            </a:r>
            <a:endParaRPr lang="en-US" altLang="en-US" dirty="0"/>
          </a:p>
        </p:txBody>
      </p:sp>
      <p:sp>
        <p:nvSpPr>
          <p:cNvPr id="4" name="Content Placeholder 2"/>
          <p:cNvSpPr txBox="1">
            <a:spLocks/>
          </p:cNvSpPr>
          <p:nvPr/>
        </p:nvSpPr>
        <p:spPr bwMode="auto">
          <a:xfrm>
            <a:off x="609600" y="1600200"/>
            <a:ext cx="7927181" cy="53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marL="342900" indent="-342900" algn="ctr">
              <a:defRPr sz="3600">
                <a:solidFill>
                  <a:schemeClr val="tx1"/>
                </a:solidFill>
                <a:latin typeface="Gill Sans"/>
                <a:sym typeface="Gill Sans"/>
              </a:defRPr>
            </a:lvl1pPr>
            <a:lvl2pPr marL="742950" indent="-285750" algn="ctr">
              <a:defRPr sz="3600">
                <a:solidFill>
                  <a:schemeClr val="tx1"/>
                </a:solidFill>
                <a:latin typeface="Gill Sans"/>
                <a:sym typeface="Gill Sans"/>
              </a:defRPr>
            </a:lvl2pPr>
            <a:lvl3pPr marL="1143000" indent="-228600" algn="ctr">
              <a:defRPr sz="3600">
                <a:solidFill>
                  <a:schemeClr val="tx1"/>
                </a:solidFill>
                <a:latin typeface="Gill Sans"/>
                <a:sym typeface="Gill Sans"/>
              </a:defRPr>
            </a:lvl3pPr>
            <a:lvl4pPr marL="1600200" indent="-228600" algn="ctr">
              <a:defRPr sz="3600">
                <a:solidFill>
                  <a:schemeClr val="tx1"/>
                </a:solidFill>
                <a:latin typeface="Gill Sans"/>
                <a:sym typeface="Gill Sans"/>
              </a:defRPr>
            </a:lvl4pPr>
            <a:lvl5pPr marL="2057400" indent="-228600" algn="ctr">
              <a:defRPr sz="3600">
                <a:solidFill>
                  <a:schemeClr val="tx1"/>
                </a:solidFill>
                <a:latin typeface="Gill Sans"/>
                <a:sym typeface="Gill Sans"/>
              </a:defRPr>
            </a:lvl5pPr>
            <a:lvl6pPr marL="2514600" indent="-228600" algn="ctr" eaLnBrk="0" fontAlgn="base" hangingPunct="0">
              <a:spcBef>
                <a:spcPct val="0"/>
              </a:spcBef>
              <a:spcAft>
                <a:spcPct val="0"/>
              </a:spcAft>
              <a:defRPr sz="3600">
                <a:solidFill>
                  <a:schemeClr val="tx1"/>
                </a:solidFill>
                <a:latin typeface="Gill Sans"/>
                <a:sym typeface="Gill Sans"/>
              </a:defRPr>
            </a:lvl6pPr>
            <a:lvl7pPr marL="2971800" indent="-228600" algn="ctr" eaLnBrk="0" fontAlgn="base" hangingPunct="0">
              <a:spcBef>
                <a:spcPct val="0"/>
              </a:spcBef>
              <a:spcAft>
                <a:spcPct val="0"/>
              </a:spcAft>
              <a:defRPr sz="3600">
                <a:solidFill>
                  <a:schemeClr val="tx1"/>
                </a:solidFill>
                <a:latin typeface="Gill Sans"/>
                <a:sym typeface="Gill Sans"/>
              </a:defRPr>
            </a:lvl7pPr>
            <a:lvl8pPr marL="3429000" indent="-228600" algn="ctr" eaLnBrk="0" fontAlgn="base" hangingPunct="0">
              <a:spcBef>
                <a:spcPct val="0"/>
              </a:spcBef>
              <a:spcAft>
                <a:spcPct val="0"/>
              </a:spcAft>
              <a:defRPr sz="3600">
                <a:solidFill>
                  <a:schemeClr val="tx1"/>
                </a:solidFill>
                <a:latin typeface="Gill Sans"/>
                <a:sym typeface="Gill Sans"/>
              </a:defRPr>
            </a:lvl8pPr>
            <a:lvl9pPr marL="3886200" indent="-228600" algn="ctr" eaLnBrk="0" fontAlgn="base" hangingPunct="0">
              <a:spcBef>
                <a:spcPct val="0"/>
              </a:spcBef>
              <a:spcAft>
                <a:spcPct val="0"/>
              </a:spcAft>
              <a:defRPr sz="3600">
                <a:solidFill>
                  <a:schemeClr val="tx1"/>
                </a:solidFill>
                <a:latin typeface="Gill Sans"/>
                <a:sym typeface="Gill Sans"/>
              </a:defRPr>
            </a:lvl9pPr>
          </a:lstStyle>
          <a:p>
            <a:r>
              <a:rPr lang="en-US" altLang="en-US" sz="2812" b="1" dirty="0"/>
              <a:t>FUNDAMENTAL PRINCIPLES</a:t>
            </a:r>
          </a:p>
          <a:p>
            <a:endParaRPr lang="en-US" altLang="en-US" sz="2812" b="1" dirty="0"/>
          </a:p>
          <a:p>
            <a:pPr algn="l">
              <a:buFontTx/>
              <a:buAutoNum type="arabicPeriod"/>
            </a:pPr>
            <a:r>
              <a:rPr lang="en-US" altLang="en-US" sz="2531" b="1" dirty="0"/>
              <a:t>Zero Energy Schools can create and reinforce a culture for zero energy among those who use and operate them.</a:t>
            </a:r>
          </a:p>
          <a:p>
            <a:pPr algn="l"/>
            <a:endParaRPr lang="en-US" altLang="en-US" sz="2531" b="1" dirty="0"/>
          </a:p>
          <a:p>
            <a:pPr algn="l">
              <a:buFontTx/>
              <a:buAutoNum type="arabicPeriod" startAt="2"/>
            </a:pPr>
            <a:r>
              <a:rPr lang="en-US" altLang="en-US" sz="2531" b="1" dirty="0"/>
              <a:t>Zero Energy Schools demand highly collaborative</a:t>
            </a:r>
          </a:p>
          <a:p>
            <a:pPr algn="l"/>
            <a:r>
              <a:rPr lang="en-US" altLang="en-US" sz="2531" b="1" dirty="0"/>
              <a:t>      synergies among those who plan, design,</a:t>
            </a:r>
          </a:p>
          <a:p>
            <a:pPr algn="l"/>
            <a:r>
              <a:rPr lang="en-US" altLang="en-US" sz="2531" b="1" dirty="0"/>
              <a:t>      construct, operate and maintain them.</a:t>
            </a:r>
          </a:p>
          <a:p>
            <a:pPr algn="l"/>
            <a:endParaRPr lang="en-US" altLang="en-US" sz="2531" b="1" dirty="0"/>
          </a:p>
          <a:p>
            <a:pPr algn="l">
              <a:buFontTx/>
              <a:buChar char="•"/>
            </a:pPr>
            <a:r>
              <a:rPr lang="en-US" altLang="en-US" sz="2531" b="1" dirty="0"/>
              <a:t>Connect Teaching &amp; Learning to Zero Energy</a:t>
            </a:r>
          </a:p>
        </p:txBody>
      </p:sp>
    </p:spTree>
    <p:extLst>
      <p:ext uri="{BB962C8B-B14F-4D97-AF65-F5344CB8AC3E}">
        <p14:creationId xmlns:p14="http://schemas.microsoft.com/office/powerpoint/2010/main" val="249078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8251031" cy="1125141"/>
          </a:xfrm>
        </p:spPr>
        <p:txBody>
          <a:bodyPr/>
          <a:lstStyle/>
          <a:p>
            <a:r>
              <a:rPr lang="en-US" altLang="en-US" sz="3375" b="1" dirty="0">
                <a:cs typeface="Arial" panose="020B0604020202020204" pitchFamily="34" charset="0"/>
              </a:rPr>
              <a:t>AEDG FOR </a:t>
            </a:r>
            <a:r>
              <a:rPr lang="en-US" altLang="en-US" sz="3375" b="1" dirty="0" smtClean="0">
                <a:cs typeface="Arial" panose="020B0604020202020204" pitchFamily="34" charset="0"/>
              </a:rPr>
              <a:t>Schools </a:t>
            </a:r>
            <a:r>
              <a:rPr lang="en-US" altLang="en-US" sz="3375" b="1" dirty="0">
                <a:cs typeface="Arial" panose="020B0604020202020204" pitchFamily="34" charset="0"/>
              </a:rPr>
              <a:t>– Zero Energy</a:t>
            </a:r>
            <a:endParaRPr lang="en-US" altLang="en-US" sz="3375" dirty="0"/>
          </a:p>
        </p:txBody>
      </p:sp>
      <p:sp>
        <p:nvSpPr>
          <p:cNvPr id="4" name="Content Placeholder 2"/>
          <p:cNvSpPr txBox="1">
            <a:spLocks/>
          </p:cNvSpPr>
          <p:nvPr/>
        </p:nvSpPr>
        <p:spPr bwMode="auto">
          <a:xfrm>
            <a:off x="228601" y="1125141"/>
            <a:ext cx="8230046" cy="584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marL="342900" indent="-342900" algn="ctr">
              <a:defRPr sz="3600">
                <a:solidFill>
                  <a:schemeClr val="tx1"/>
                </a:solidFill>
                <a:latin typeface="Gill Sans"/>
                <a:sym typeface="Gill Sans"/>
              </a:defRPr>
            </a:lvl1pPr>
            <a:lvl2pPr marL="742950" indent="-285750" algn="ctr">
              <a:defRPr sz="3600">
                <a:solidFill>
                  <a:schemeClr val="tx1"/>
                </a:solidFill>
                <a:latin typeface="Gill Sans"/>
                <a:sym typeface="Gill Sans"/>
              </a:defRPr>
            </a:lvl2pPr>
            <a:lvl3pPr marL="1143000" indent="-228600" algn="ctr">
              <a:defRPr sz="3600">
                <a:solidFill>
                  <a:schemeClr val="tx1"/>
                </a:solidFill>
                <a:latin typeface="Gill Sans"/>
                <a:sym typeface="Gill Sans"/>
              </a:defRPr>
            </a:lvl3pPr>
            <a:lvl4pPr marL="1600200" indent="-228600" algn="ctr">
              <a:defRPr sz="3600">
                <a:solidFill>
                  <a:schemeClr val="tx1"/>
                </a:solidFill>
                <a:latin typeface="Gill Sans"/>
                <a:sym typeface="Gill Sans"/>
              </a:defRPr>
            </a:lvl4pPr>
            <a:lvl5pPr marL="2057400" indent="-228600" algn="ctr">
              <a:defRPr sz="3600">
                <a:solidFill>
                  <a:schemeClr val="tx1"/>
                </a:solidFill>
                <a:latin typeface="Gill Sans"/>
                <a:sym typeface="Gill Sans"/>
              </a:defRPr>
            </a:lvl5pPr>
            <a:lvl6pPr marL="2514600" indent="-228600" algn="ctr" eaLnBrk="0" fontAlgn="base" hangingPunct="0">
              <a:spcBef>
                <a:spcPct val="0"/>
              </a:spcBef>
              <a:spcAft>
                <a:spcPct val="0"/>
              </a:spcAft>
              <a:defRPr sz="3600">
                <a:solidFill>
                  <a:schemeClr val="tx1"/>
                </a:solidFill>
                <a:latin typeface="Gill Sans"/>
                <a:sym typeface="Gill Sans"/>
              </a:defRPr>
            </a:lvl6pPr>
            <a:lvl7pPr marL="2971800" indent="-228600" algn="ctr" eaLnBrk="0" fontAlgn="base" hangingPunct="0">
              <a:spcBef>
                <a:spcPct val="0"/>
              </a:spcBef>
              <a:spcAft>
                <a:spcPct val="0"/>
              </a:spcAft>
              <a:defRPr sz="3600">
                <a:solidFill>
                  <a:schemeClr val="tx1"/>
                </a:solidFill>
                <a:latin typeface="Gill Sans"/>
                <a:sym typeface="Gill Sans"/>
              </a:defRPr>
            </a:lvl7pPr>
            <a:lvl8pPr marL="3429000" indent="-228600" algn="ctr" eaLnBrk="0" fontAlgn="base" hangingPunct="0">
              <a:spcBef>
                <a:spcPct val="0"/>
              </a:spcBef>
              <a:spcAft>
                <a:spcPct val="0"/>
              </a:spcAft>
              <a:defRPr sz="3600">
                <a:solidFill>
                  <a:schemeClr val="tx1"/>
                </a:solidFill>
                <a:latin typeface="Gill Sans"/>
                <a:sym typeface="Gill Sans"/>
              </a:defRPr>
            </a:lvl8pPr>
            <a:lvl9pPr marL="3886200" indent="-228600" algn="ctr" eaLnBrk="0" fontAlgn="base" hangingPunct="0">
              <a:spcBef>
                <a:spcPct val="0"/>
              </a:spcBef>
              <a:spcAft>
                <a:spcPct val="0"/>
              </a:spcAft>
              <a:defRPr sz="3600">
                <a:solidFill>
                  <a:schemeClr val="tx1"/>
                </a:solidFill>
                <a:latin typeface="Gill Sans"/>
                <a:sym typeface="Gill Sans"/>
              </a:defRPr>
            </a:lvl9pPr>
          </a:lstStyle>
          <a:p>
            <a:r>
              <a:rPr lang="en-US" altLang="en-US" sz="2531" b="1" dirty="0"/>
              <a:t>EXAMPLES OF HOW-TO STRATEGIES</a:t>
            </a:r>
          </a:p>
          <a:p>
            <a:endParaRPr lang="en-US" altLang="en-US" sz="2531" b="1" dirty="0"/>
          </a:p>
          <a:p>
            <a:pPr algn="l">
              <a:buFontTx/>
              <a:buChar char="•"/>
            </a:pPr>
            <a:r>
              <a:rPr lang="en-US" altLang="en-US" sz="2531" b="1" dirty="0"/>
              <a:t>Recommended Daylight Design Criteria</a:t>
            </a:r>
          </a:p>
          <a:p>
            <a:pPr algn="l">
              <a:buFontTx/>
              <a:buChar char="•"/>
            </a:pPr>
            <a:endParaRPr lang="en-US" altLang="en-US" sz="2531" b="1" dirty="0"/>
          </a:p>
          <a:p>
            <a:pPr algn="l"/>
            <a:r>
              <a:rPr lang="en-US" altLang="en-US" sz="2531" b="1" dirty="0"/>
              <a:t>   </a:t>
            </a:r>
            <a:r>
              <a:rPr lang="en-US" altLang="en-US" sz="2531" b="1" u="sng" dirty="0"/>
              <a:t>SPACE</a:t>
            </a:r>
            <a:r>
              <a:rPr lang="en-US" altLang="en-US" sz="2531" b="1" dirty="0"/>
              <a:t>              </a:t>
            </a:r>
            <a:r>
              <a:rPr lang="en-US" altLang="en-US" sz="2531" b="1" u="sng" dirty="0"/>
              <a:t>MIN. sDA300 </a:t>
            </a:r>
            <a:r>
              <a:rPr lang="en-US" altLang="en-US" sz="2531" b="1" dirty="0"/>
              <a:t>         </a:t>
            </a:r>
            <a:r>
              <a:rPr lang="en-US" altLang="en-US" sz="2531" b="1" u="sng" dirty="0"/>
              <a:t>MAX ASE</a:t>
            </a:r>
          </a:p>
          <a:p>
            <a:pPr algn="l"/>
            <a:r>
              <a:rPr lang="en-US" altLang="en-US" sz="2531" b="1" dirty="0"/>
              <a:t> Classrooms                 75%                     15%</a:t>
            </a:r>
          </a:p>
          <a:p>
            <a:pPr algn="l"/>
            <a:r>
              <a:rPr lang="en-US" altLang="en-US" sz="2531" b="1" dirty="0"/>
              <a:t> Gyms/Multi-use           55%                     25%</a:t>
            </a:r>
          </a:p>
          <a:p>
            <a:pPr algn="l"/>
            <a:r>
              <a:rPr lang="en-US" altLang="en-US" sz="2531" b="1" dirty="0"/>
              <a:t> Library Reading          55%                     25%</a:t>
            </a:r>
          </a:p>
          <a:p>
            <a:pPr algn="l"/>
            <a:r>
              <a:rPr lang="en-US" altLang="en-US" sz="2531" b="1" dirty="0"/>
              <a:t> Admin Offices             55%                     15%</a:t>
            </a:r>
          </a:p>
          <a:p>
            <a:pPr algn="l"/>
            <a:r>
              <a:rPr lang="en-US" altLang="en-US" sz="2531" b="1" dirty="0"/>
              <a:t> Cafeterias                    55%                     25%</a:t>
            </a:r>
          </a:p>
          <a:p>
            <a:pPr algn="l"/>
            <a:endParaRPr lang="en-US" altLang="en-US" sz="2531" b="1" dirty="0"/>
          </a:p>
          <a:p>
            <a:pPr algn="l"/>
            <a:r>
              <a:rPr lang="en-US" altLang="en-US" sz="2531" b="1" dirty="0" err="1"/>
              <a:t>sDA</a:t>
            </a:r>
            <a:r>
              <a:rPr lang="en-US" altLang="en-US" sz="2531" b="1" dirty="0"/>
              <a:t> – Spatial Daylight Autonomy (lux)</a:t>
            </a:r>
          </a:p>
          <a:p>
            <a:pPr algn="l"/>
            <a:r>
              <a:rPr lang="en-US" altLang="en-US" sz="2531" b="1" dirty="0"/>
              <a:t>ASE – Annual Sunlight Exposure (</a:t>
            </a:r>
            <a:r>
              <a:rPr lang="en-US" altLang="en-US" sz="2531" b="1" dirty="0" err="1"/>
              <a:t>lux,hrs</a:t>
            </a:r>
            <a:r>
              <a:rPr lang="en-US" altLang="en-US" sz="2531" b="1" dirty="0"/>
              <a:t>)</a:t>
            </a:r>
          </a:p>
        </p:txBody>
      </p:sp>
    </p:spTree>
    <p:extLst>
      <p:ext uri="{BB962C8B-B14F-4D97-AF65-F5344CB8AC3E}">
        <p14:creationId xmlns:p14="http://schemas.microsoft.com/office/powerpoint/2010/main" val="1323301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0"/>
            <a:ext cx="8251031" cy="1125141"/>
          </a:xfrm>
        </p:spPr>
        <p:txBody>
          <a:bodyPr/>
          <a:lstStyle/>
          <a:p>
            <a:r>
              <a:rPr lang="en-US" altLang="en-US" sz="3375" b="1" dirty="0">
                <a:cs typeface="Arial" panose="020B0604020202020204" pitchFamily="34" charset="0"/>
              </a:rPr>
              <a:t>AEDG FOR </a:t>
            </a:r>
            <a:r>
              <a:rPr lang="en-US" altLang="en-US" sz="3375" b="1" dirty="0" smtClean="0">
                <a:cs typeface="Arial" panose="020B0604020202020204" pitchFamily="34" charset="0"/>
              </a:rPr>
              <a:t>Schools </a:t>
            </a:r>
            <a:r>
              <a:rPr lang="en-US" altLang="en-US" sz="3375" b="1" dirty="0">
                <a:cs typeface="Arial" panose="020B0604020202020204" pitchFamily="34" charset="0"/>
              </a:rPr>
              <a:t>– Zero Energy</a:t>
            </a:r>
            <a:endParaRPr lang="en-US" altLang="en-US" sz="3375" dirty="0"/>
          </a:p>
        </p:txBody>
      </p:sp>
      <p:sp>
        <p:nvSpPr>
          <p:cNvPr id="4" name="Content Placeholder 2"/>
          <p:cNvSpPr txBox="1">
            <a:spLocks/>
          </p:cNvSpPr>
          <p:nvPr/>
        </p:nvSpPr>
        <p:spPr bwMode="auto">
          <a:xfrm>
            <a:off x="152400" y="1125141"/>
            <a:ext cx="8991600" cy="558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marL="342900" indent="-342900" algn="ctr">
              <a:defRPr sz="3600">
                <a:solidFill>
                  <a:schemeClr val="tx1"/>
                </a:solidFill>
                <a:latin typeface="Gill Sans"/>
                <a:sym typeface="Gill Sans"/>
              </a:defRPr>
            </a:lvl1pPr>
            <a:lvl2pPr marL="742950" indent="-285750" algn="ctr">
              <a:defRPr sz="3600">
                <a:solidFill>
                  <a:schemeClr val="tx1"/>
                </a:solidFill>
                <a:latin typeface="Gill Sans"/>
                <a:sym typeface="Gill Sans"/>
              </a:defRPr>
            </a:lvl2pPr>
            <a:lvl3pPr marL="1143000" indent="-228600" algn="ctr">
              <a:defRPr sz="3600">
                <a:solidFill>
                  <a:schemeClr val="tx1"/>
                </a:solidFill>
                <a:latin typeface="Gill Sans"/>
                <a:sym typeface="Gill Sans"/>
              </a:defRPr>
            </a:lvl3pPr>
            <a:lvl4pPr marL="1600200" indent="-228600" algn="ctr">
              <a:defRPr sz="3600">
                <a:solidFill>
                  <a:schemeClr val="tx1"/>
                </a:solidFill>
                <a:latin typeface="Gill Sans"/>
                <a:sym typeface="Gill Sans"/>
              </a:defRPr>
            </a:lvl4pPr>
            <a:lvl5pPr marL="2057400" indent="-228600" algn="ctr">
              <a:defRPr sz="3600">
                <a:solidFill>
                  <a:schemeClr val="tx1"/>
                </a:solidFill>
                <a:latin typeface="Gill Sans"/>
                <a:sym typeface="Gill Sans"/>
              </a:defRPr>
            </a:lvl5pPr>
            <a:lvl6pPr marL="2514600" indent="-228600" algn="ctr" eaLnBrk="0" fontAlgn="base" hangingPunct="0">
              <a:spcBef>
                <a:spcPct val="0"/>
              </a:spcBef>
              <a:spcAft>
                <a:spcPct val="0"/>
              </a:spcAft>
              <a:defRPr sz="3600">
                <a:solidFill>
                  <a:schemeClr val="tx1"/>
                </a:solidFill>
                <a:latin typeface="Gill Sans"/>
                <a:sym typeface="Gill Sans"/>
              </a:defRPr>
            </a:lvl6pPr>
            <a:lvl7pPr marL="2971800" indent="-228600" algn="ctr" eaLnBrk="0" fontAlgn="base" hangingPunct="0">
              <a:spcBef>
                <a:spcPct val="0"/>
              </a:spcBef>
              <a:spcAft>
                <a:spcPct val="0"/>
              </a:spcAft>
              <a:defRPr sz="3600">
                <a:solidFill>
                  <a:schemeClr val="tx1"/>
                </a:solidFill>
                <a:latin typeface="Gill Sans"/>
                <a:sym typeface="Gill Sans"/>
              </a:defRPr>
            </a:lvl7pPr>
            <a:lvl8pPr marL="3429000" indent="-228600" algn="ctr" eaLnBrk="0" fontAlgn="base" hangingPunct="0">
              <a:spcBef>
                <a:spcPct val="0"/>
              </a:spcBef>
              <a:spcAft>
                <a:spcPct val="0"/>
              </a:spcAft>
              <a:defRPr sz="3600">
                <a:solidFill>
                  <a:schemeClr val="tx1"/>
                </a:solidFill>
                <a:latin typeface="Gill Sans"/>
                <a:sym typeface="Gill Sans"/>
              </a:defRPr>
            </a:lvl8pPr>
            <a:lvl9pPr marL="3886200" indent="-228600" algn="ctr" eaLnBrk="0" fontAlgn="base" hangingPunct="0">
              <a:spcBef>
                <a:spcPct val="0"/>
              </a:spcBef>
              <a:spcAft>
                <a:spcPct val="0"/>
              </a:spcAft>
              <a:defRPr sz="3600">
                <a:solidFill>
                  <a:schemeClr val="tx1"/>
                </a:solidFill>
                <a:latin typeface="Gill Sans"/>
                <a:sym typeface="Gill Sans"/>
              </a:defRPr>
            </a:lvl9pPr>
          </a:lstStyle>
          <a:p>
            <a:r>
              <a:rPr lang="en-US" altLang="en-US" sz="2812" b="1" dirty="0"/>
              <a:t>EXAMPLES OF HOW-TO STRATEGIES</a:t>
            </a:r>
          </a:p>
          <a:p>
            <a:endParaRPr lang="en-US" altLang="en-US" sz="2812" b="1" dirty="0"/>
          </a:p>
          <a:p>
            <a:pPr algn="l">
              <a:buFontTx/>
              <a:buChar char="•"/>
            </a:pPr>
            <a:r>
              <a:rPr lang="en-US" altLang="en-US" sz="2812" b="1" dirty="0"/>
              <a:t>Luminaire Strategies (LED, </a:t>
            </a:r>
            <a:r>
              <a:rPr lang="en-US" altLang="en-US" sz="2812" b="1" dirty="0" smtClean="0"/>
              <a:t>Solid State Luminaires (SSL))</a:t>
            </a:r>
            <a:endParaRPr lang="en-US" altLang="en-US" sz="2812" b="1" dirty="0"/>
          </a:p>
          <a:p>
            <a:pPr algn="l">
              <a:buFontTx/>
              <a:buChar char="•"/>
            </a:pPr>
            <a:endParaRPr lang="en-US" altLang="en-US" sz="2812" b="1" dirty="0"/>
          </a:p>
          <a:p>
            <a:pPr algn="l">
              <a:buFontTx/>
              <a:buChar char="•"/>
            </a:pPr>
            <a:r>
              <a:rPr lang="en-US" altLang="en-US" sz="2812" b="1" dirty="0"/>
              <a:t>Lighting Controls/Digital Addressable Lighting Interface (DALI) Control Protocol</a:t>
            </a:r>
          </a:p>
          <a:p>
            <a:pPr algn="l">
              <a:buFontTx/>
              <a:buChar char="•"/>
            </a:pPr>
            <a:endParaRPr lang="en-US" altLang="en-US" sz="2812" b="1" dirty="0"/>
          </a:p>
          <a:p>
            <a:pPr algn="l">
              <a:buFontTx/>
              <a:buChar char="•"/>
            </a:pPr>
            <a:r>
              <a:rPr lang="en-US" altLang="en-US" sz="2812" b="1" dirty="0"/>
              <a:t>Lighting Power Densities (LPD)</a:t>
            </a:r>
          </a:p>
          <a:p>
            <a:pPr algn="l">
              <a:buFontTx/>
              <a:buChar char="•"/>
            </a:pPr>
            <a:endParaRPr lang="en-US" altLang="en-US" sz="2812" b="1" dirty="0"/>
          </a:p>
          <a:p>
            <a:pPr algn="l">
              <a:buFontTx/>
              <a:buChar char="•"/>
            </a:pPr>
            <a:r>
              <a:rPr lang="en-US" altLang="en-US" sz="2812" b="1" dirty="0"/>
              <a:t>Plug Load Management</a:t>
            </a:r>
          </a:p>
          <a:p>
            <a:pPr algn="l">
              <a:buFontTx/>
              <a:buChar char="•"/>
            </a:pPr>
            <a:endParaRPr lang="en-US" altLang="en-US" sz="2812" b="1" dirty="0"/>
          </a:p>
          <a:p>
            <a:pPr algn="l">
              <a:buFontTx/>
              <a:buChar char="•"/>
            </a:pPr>
            <a:r>
              <a:rPr lang="en-US" altLang="en-US" sz="2812" b="1" dirty="0"/>
              <a:t>Kitchen Equipment</a:t>
            </a:r>
          </a:p>
        </p:txBody>
      </p:sp>
    </p:spTree>
    <p:extLst>
      <p:ext uri="{BB962C8B-B14F-4D97-AF65-F5344CB8AC3E}">
        <p14:creationId xmlns:p14="http://schemas.microsoft.com/office/powerpoint/2010/main" val="244235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0"/>
            <a:ext cx="8251031" cy="1125141"/>
          </a:xfrm>
        </p:spPr>
        <p:txBody>
          <a:bodyPr/>
          <a:lstStyle/>
          <a:p>
            <a:r>
              <a:rPr lang="en-US" altLang="en-US" sz="3375" b="1" dirty="0">
                <a:cs typeface="Arial" panose="020B0604020202020204" pitchFamily="34" charset="0"/>
              </a:rPr>
              <a:t>AEDG FOR </a:t>
            </a:r>
            <a:r>
              <a:rPr lang="en-US" altLang="en-US" sz="3375" b="1" dirty="0" smtClean="0">
                <a:cs typeface="Arial" panose="020B0604020202020204" pitchFamily="34" charset="0"/>
              </a:rPr>
              <a:t>Schools </a:t>
            </a:r>
            <a:r>
              <a:rPr lang="en-US" altLang="en-US" sz="3375" b="1" dirty="0">
                <a:cs typeface="Arial" panose="020B0604020202020204" pitchFamily="34" charset="0"/>
              </a:rPr>
              <a:t>– Zero Energy</a:t>
            </a:r>
            <a:endParaRPr lang="en-US" altLang="en-US" sz="3375" dirty="0"/>
          </a:p>
        </p:txBody>
      </p:sp>
      <p:sp>
        <p:nvSpPr>
          <p:cNvPr id="4" name="Content Placeholder 2"/>
          <p:cNvSpPr txBox="1">
            <a:spLocks/>
          </p:cNvSpPr>
          <p:nvPr/>
        </p:nvSpPr>
        <p:spPr bwMode="auto">
          <a:xfrm>
            <a:off x="304800" y="1125141"/>
            <a:ext cx="8178403" cy="584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marL="342900" indent="-342900" algn="ctr">
              <a:defRPr sz="3600">
                <a:solidFill>
                  <a:schemeClr val="tx1"/>
                </a:solidFill>
                <a:latin typeface="Gill Sans"/>
                <a:sym typeface="Gill Sans"/>
              </a:defRPr>
            </a:lvl1pPr>
            <a:lvl2pPr marL="742950" indent="-285750" algn="ctr">
              <a:defRPr sz="3600">
                <a:solidFill>
                  <a:schemeClr val="tx1"/>
                </a:solidFill>
                <a:latin typeface="Gill Sans"/>
                <a:sym typeface="Gill Sans"/>
              </a:defRPr>
            </a:lvl2pPr>
            <a:lvl3pPr marL="1143000" indent="-228600" algn="ctr">
              <a:defRPr sz="3600">
                <a:solidFill>
                  <a:schemeClr val="tx1"/>
                </a:solidFill>
                <a:latin typeface="Gill Sans"/>
                <a:sym typeface="Gill Sans"/>
              </a:defRPr>
            </a:lvl3pPr>
            <a:lvl4pPr marL="1600200" indent="-228600" algn="ctr">
              <a:defRPr sz="3600">
                <a:solidFill>
                  <a:schemeClr val="tx1"/>
                </a:solidFill>
                <a:latin typeface="Gill Sans"/>
                <a:sym typeface="Gill Sans"/>
              </a:defRPr>
            </a:lvl4pPr>
            <a:lvl5pPr marL="2057400" indent="-228600" algn="ctr">
              <a:defRPr sz="3600">
                <a:solidFill>
                  <a:schemeClr val="tx1"/>
                </a:solidFill>
                <a:latin typeface="Gill Sans"/>
                <a:sym typeface="Gill Sans"/>
              </a:defRPr>
            </a:lvl5pPr>
            <a:lvl6pPr marL="2514600" indent="-228600" algn="ctr" eaLnBrk="0" fontAlgn="base" hangingPunct="0">
              <a:spcBef>
                <a:spcPct val="0"/>
              </a:spcBef>
              <a:spcAft>
                <a:spcPct val="0"/>
              </a:spcAft>
              <a:defRPr sz="3600">
                <a:solidFill>
                  <a:schemeClr val="tx1"/>
                </a:solidFill>
                <a:latin typeface="Gill Sans"/>
                <a:sym typeface="Gill Sans"/>
              </a:defRPr>
            </a:lvl6pPr>
            <a:lvl7pPr marL="2971800" indent="-228600" algn="ctr" eaLnBrk="0" fontAlgn="base" hangingPunct="0">
              <a:spcBef>
                <a:spcPct val="0"/>
              </a:spcBef>
              <a:spcAft>
                <a:spcPct val="0"/>
              </a:spcAft>
              <a:defRPr sz="3600">
                <a:solidFill>
                  <a:schemeClr val="tx1"/>
                </a:solidFill>
                <a:latin typeface="Gill Sans"/>
                <a:sym typeface="Gill Sans"/>
              </a:defRPr>
            </a:lvl7pPr>
            <a:lvl8pPr marL="3429000" indent="-228600" algn="ctr" eaLnBrk="0" fontAlgn="base" hangingPunct="0">
              <a:spcBef>
                <a:spcPct val="0"/>
              </a:spcBef>
              <a:spcAft>
                <a:spcPct val="0"/>
              </a:spcAft>
              <a:defRPr sz="3600">
                <a:solidFill>
                  <a:schemeClr val="tx1"/>
                </a:solidFill>
                <a:latin typeface="Gill Sans"/>
                <a:sym typeface="Gill Sans"/>
              </a:defRPr>
            </a:lvl8pPr>
            <a:lvl9pPr marL="3886200" indent="-228600" algn="ctr" eaLnBrk="0" fontAlgn="base" hangingPunct="0">
              <a:spcBef>
                <a:spcPct val="0"/>
              </a:spcBef>
              <a:spcAft>
                <a:spcPct val="0"/>
              </a:spcAft>
              <a:defRPr sz="3600">
                <a:solidFill>
                  <a:schemeClr val="tx1"/>
                </a:solidFill>
                <a:latin typeface="Gill Sans"/>
                <a:sym typeface="Gill Sans"/>
              </a:defRPr>
            </a:lvl9pPr>
          </a:lstStyle>
          <a:p>
            <a:r>
              <a:rPr lang="en-US" altLang="en-US" sz="2812" b="1" dirty="0"/>
              <a:t>EXAMPLES OF HOW-TO STRATEGIES</a:t>
            </a:r>
          </a:p>
          <a:p>
            <a:endParaRPr lang="en-US" altLang="en-US" sz="2812" b="1" dirty="0"/>
          </a:p>
          <a:p>
            <a:pPr algn="l">
              <a:buFontTx/>
              <a:buChar char="•"/>
            </a:pPr>
            <a:r>
              <a:rPr lang="en-US" altLang="en-US" sz="2812" b="1" dirty="0"/>
              <a:t>Service Water Heating – Gas/Electric Storage or Instantaneous, Heat Pump </a:t>
            </a:r>
          </a:p>
          <a:p>
            <a:pPr algn="l">
              <a:buFontTx/>
              <a:buChar char="•"/>
            </a:pPr>
            <a:endParaRPr lang="en-US" altLang="en-US" sz="2812" b="1" dirty="0"/>
          </a:p>
          <a:p>
            <a:pPr algn="l">
              <a:buFontTx/>
              <a:buChar char="•"/>
            </a:pPr>
            <a:r>
              <a:rPr lang="en-US" altLang="en-US" sz="2812" b="1" dirty="0"/>
              <a:t>HVAC Systems &amp; Equipment </a:t>
            </a:r>
            <a:r>
              <a:rPr lang="en-US" altLang="en-US" sz="2812" b="1" dirty="0" smtClean="0"/>
              <a:t>w/DOAS</a:t>
            </a:r>
            <a:endParaRPr lang="en-US" altLang="en-US" sz="2812" b="1" dirty="0"/>
          </a:p>
          <a:p>
            <a:pPr algn="l"/>
            <a:r>
              <a:rPr lang="en-US" altLang="en-US" sz="2812" b="1" dirty="0"/>
              <a:t>    1. Chilled/Hot Water system w/Single Zone</a:t>
            </a:r>
          </a:p>
          <a:p>
            <a:pPr algn="l"/>
            <a:r>
              <a:rPr lang="en-US" altLang="en-US" sz="2812" b="1" dirty="0"/>
              <a:t>        </a:t>
            </a:r>
            <a:r>
              <a:rPr lang="en-US" altLang="en-US" sz="2812" b="1" dirty="0" smtClean="0"/>
              <a:t>AHUs</a:t>
            </a:r>
          </a:p>
          <a:p>
            <a:pPr algn="l"/>
            <a:endParaRPr lang="en-US" altLang="en-US" sz="2812" b="1" dirty="0"/>
          </a:p>
          <a:p>
            <a:pPr algn="l"/>
            <a:r>
              <a:rPr lang="en-US" altLang="en-US" sz="2812" b="1" dirty="0"/>
              <a:t>     2. Air-Source VRF Multi-split H-P </a:t>
            </a:r>
            <a:r>
              <a:rPr lang="en-US" altLang="en-US" sz="2812" b="1" dirty="0" smtClean="0"/>
              <a:t>System</a:t>
            </a:r>
          </a:p>
          <a:p>
            <a:pPr algn="l"/>
            <a:endParaRPr lang="en-US" altLang="en-US" sz="2812" b="1" dirty="0"/>
          </a:p>
          <a:p>
            <a:pPr algn="l"/>
            <a:r>
              <a:rPr lang="en-US" altLang="en-US" sz="2812" b="1" dirty="0"/>
              <a:t>     3. GSHP System</a:t>
            </a:r>
          </a:p>
        </p:txBody>
      </p:sp>
    </p:spTree>
    <p:extLst>
      <p:ext uri="{BB962C8B-B14F-4D97-AF65-F5344CB8AC3E}">
        <p14:creationId xmlns:p14="http://schemas.microsoft.com/office/powerpoint/2010/main" val="669845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9" name="Text Placeholder 3"/>
          <p:cNvSpPr>
            <a:spLocks noGrp="1"/>
          </p:cNvSpPr>
          <p:nvPr>
            <p:ph sz="half" idx="1"/>
          </p:nvPr>
        </p:nvSpPr>
        <p:spPr/>
        <p:txBody>
          <a:bodyPr/>
          <a:lstStyle/>
          <a:p>
            <a:r>
              <a:rPr lang="en-US" dirty="0" smtClean="0">
                <a:cs typeface="Arial" pitchFamily="34" charset="0"/>
              </a:rPr>
              <a:t>70,500 </a:t>
            </a:r>
            <a:r>
              <a:rPr lang="en-US" dirty="0" err="1" smtClean="0">
                <a:cs typeface="Arial" pitchFamily="34" charset="0"/>
              </a:rPr>
              <a:t>sq.ft</a:t>
            </a:r>
            <a:r>
              <a:rPr lang="en-US" dirty="0" smtClean="0">
                <a:cs typeface="Arial" pitchFamily="34" charset="0"/>
              </a:rPr>
              <a:t>. 4-Story 24/7 Digital Library</a:t>
            </a:r>
          </a:p>
          <a:p>
            <a:r>
              <a:rPr lang="en-US" dirty="0" smtClean="0">
                <a:cs typeface="Arial" pitchFamily="34" charset="0"/>
              </a:rPr>
              <a:t>Double-skin West Curtain Wall; Single-skin East Curtain Wall</a:t>
            </a:r>
          </a:p>
          <a:p>
            <a:r>
              <a:rPr lang="en-US" dirty="0" smtClean="0">
                <a:cs typeface="Arial" pitchFamily="34" charset="0"/>
              </a:rPr>
              <a:t>Classrooms in “Bookends”</a:t>
            </a:r>
          </a:p>
          <a:p>
            <a:r>
              <a:rPr lang="en-US" dirty="0" smtClean="0">
                <a:cs typeface="Arial" pitchFamily="34" charset="0"/>
              </a:rPr>
              <a:t>Partitioned Group Study Areas – Center</a:t>
            </a:r>
          </a:p>
          <a:p>
            <a:r>
              <a:rPr lang="en-US" dirty="0" smtClean="0">
                <a:cs typeface="Arial" pitchFamily="34" charset="0"/>
              </a:rPr>
              <a:t>Ground Floor Café</a:t>
            </a:r>
          </a:p>
          <a:p>
            <a:r>
              <a:rPr lang="en-US" dirty="0" smtClean="0">
                <a:cs typeface="Arial" pitchFamily="34" charset="0"/>
              </a:rPr>
              <a:t>Vegetative Roof</a:t>
            </a:r>
            <a:endParaRPr lang="en-US" dirty="0">
              <a:cs typeface="Arial" pitchFamily="34" charset="0"/>
            </a:endParaRPr>
          </a:p>
        </p:txBody>
      </p:sp>
      <p:sp>
        <p:nvSpPr>
          <p:cNvPr id="10" name="Content Placeholder 5"/>
          <p:cNvSpPr>
            <a:spLocks noGrp="1"/>
          </p:cNvSpPr>
          <p:nvPr>
            <p:ph sz="half" idx="2"/>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a:p>
            <a:r>
              <a:rPr lang="en-US" dirty="0" smtClean="0"/>
              <a:t>Hillside, IL</a:t>
            </a:r>
          </a:p>
          <a:p>
            <a:r>
              <a:rPr lang="en-US" dirty="0" smtClean="0"/>
              <a:t>Loyola University</a:t>
            </a:r>
          </a:p>
          <a:p>
            <a:r>
              <a:rPr lang="en-US" dirty="0" smtClean="0"/>
              <a:t>Indoor Experience ≈ Being Outdoors on a Beautiful Day</a:t>
            </a:r>
            <a:endParaRPr lang="en-US" dirty="0"/>
          </a:p>
        </p:txBody>
      </p:sp>
      <p:pic>
        <p:nvPicPr>
          <p:cNvPr id="11" name="Picture 3" descr="AJ_2010-03_techawards_mclauchlan.tif"/>
          <p:cNvPicPr>
            <a:picLocks noChangeAspect="1"/>
          </p:cNvPicPr>
          <p:nvPr/>
        </p:nvPicPr>
        <p:blipFill>
          <a:blip r:embed="rId3" cstate="print"/>
          <a:srcRect/>
          <a:stretch>
            <a:fillRect/>
          </a:stretch>
        </p:blipFill>
        <p:spPr bwMode="auto">
          <a:xfrm>
            <a:off x="4786314" y="1357298"/>
            <a:ext cx="3900486" cy="2605102"/>
          </a:xfrm>
          <a:prstGeom prst="rect">
            <a:avLst/>
          </a:prstGeom>
          <a:noFill/>
          <a:ln w="9525">
            <a:noFill/>
            <a:miter lim="800000"/>
            <a:headEnd/>
            <a:tailEnd/>
          </a:ln>
        </p:spPr>
      </p:pic>
    </p:spTree>
    <p:extLst>
      <p:ext uri="{BB962C8B-B14F-4D97-AF65-F5344CB8AC3E}">
        <p14:creationId xmlns:p14="http://schemas.microsoft.com/office/powerpoint/2010/main" val="2667129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12" name="Content Placeholder 6"/>
          <p:cNvSpPr>
            <a:spLocks noGrp="1"/>
          </p:cNvSpPr>
          <p:nvPr>
            <p:ph idx="1"/>
          </p:nvPr>
        </p:nvSpPr>
        <p:spPr>
          <a:xfrm>
            <a:off x="457200" y="1500174"/>
            <a:ext cx="8229600" cy="4625989"/>
          </a:xfrm>
        </p:spPr>
        <p:txBody>
          <a:bodyPr/>
          <a:lstStyle/>
          <a:p>
            <a:pPr algn="ctr">
              <a:buNone/>
            </a:pPr>
            <a:r>
              <a:rPr lang="en-US" sz="2800" b="1" u="sng" dirty="0" smtClean="0">
                <a:cs typeface="Arial" pitchFamily="34" charset="0"/>
              </a:rPr>
              <a:t>Energy Efficiency</a:t>
            </a:r>
          </a:p>
          <a:p>
            <a:r>
              <a:rPr lang="en-US" sz="2800" dirty="0" smtClean="0">
                <a:cs typeface="Arial" pitchFamily="34" charset="0"/>
              </a:rPr>
              <a:t>Dual Temp Radiant Ceiling – PEX Tubing</a:t>
            </a:r>
          </a:p>
          <a:p>
            <a:r>
              <a:rPr lang="en-US" sz="2800" dirty="0" smtClean="0">
                <a:cs typeface="Arial" pitchFamily="34" charset="0"/>
              </a:rPr>
              <a:t>Ducted Underfloor Air System – Ventilation &amp; Supplement Radiant Cooling</a:t>
            </a:r>
          </a:p>
          <a:p>
            <a:r>
              <a:rPr lang="en-US" sz="2800" dirty="0" smtClean="0">
                <a:cs typeface="Arial" pitchFamily="34" charset="0"/>
              </a:rPr>
              <a:t>Radiant Cooling – Return Water from Central Chiller Plant</a:t>
            </a:r>
          </a:p>
          <a:p>
            <a:r>
              <a:rPr lang="en-US" sz="2800" dirty="0" smtClean="0">
                <a:cs typeface="Arial" pitchFamily="34" charset="0"/>
              </a:rPr>
              <a:t>Natural Ventilation &amp; Hybrid Operation Modes – Automatic Operable Windows; Motorized Awning Windows </a:t>
            </a:r>
            <a:r>
              <a:rPr lang="en-US" sz="2800" dirty="0" smtClean="0">
                <a:cs typeface="Arial" pitchFamily="34" charset="0"/>
                <a:sym typeface="Wingdings" pitchFamily="2" charset="2"/>
              </a:rPr>
              <a:t> Indoor Temps ≈ ½ Degree of Outdoor Temps; Hybrid Op = Natural Ventilation + Radiant Cooling</a:t>
            </a:r>
            <a:endParaRPr lang="en-US" sz="2800" dirty="0" smtClean="0">
              <a:cs typeface="Arial" pitchFamily="34" charset="0"/>
            </a:endParaRPr>
          </a:p>
          <a:p>
            <a:pPr>
              <a:buNone/>
            </a:pPr>
            <a:endParaRPr lang="en-US" sz="2800" dirty="0">
              <a:cs typeface="Arial" pitchFamily="34" charset="0"/>
            </a:endParaRPr>
          </a:p>
        </p:txBody>
      </p:sp>
    </p:spTree>
    <p:extLst>
      <p:ext uri="{BB962C8B-B14F-4D97-AF65-F5344CB8AC3E}">
        <p14:creationId xmlns:p14="http://schemas.microsoft.com/office/powerpoint/2010/main" val="3254063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3"/>
          <p:cNvSpPr>
            <a:spLocks noGrp="1"/>
          </p:cNvSpPr>
          <p:nvPr>
            <p:ph type="title"/>
          </p:nvPr>
        </p:nvSpPr>
        <p:spPr/>
        <p:txBody>
          <a:bodyPr/>
          <a:lstStyle/>
          <a:p>
            <a:r>
              <a:rPr lang="fr-CA" sz="3200" b="1" dirty="0" err="1" smtClean="0"/>
              <a:t>Sustainable</a:t>
            </a:r>
            <a:r>
              <a:rPr lang="fr-CA" sz="3200" b="1" dirty="0" smtClean="0"/>
              <a:t> Applications </a:t>
            </a:r>
            <a:r>
              <a:rPr lang="fr-CA" sz="3200" b="1" dirty="0" err="1" smtClean="0"/>
              <a:t>that</a:t>
            </a:r>
            <a:r>
              <a:rPr lang="fr-CA" sz="3200" b="1" dirty="0" smtClean="0"/>
              <a:t> </a:t>
            </a:r>
            <a:r>
              <a:rPr lang="fr-CA" sz="3200" b="1" dirty="0" err="1" smtClean="0"/>
              <a:t>Work</a:t>
            </a:r>
            <a:r>
              <a:rPr lang="fr-CA" sz="3200" b="1" dirty="0" smtClean="0"/>
              <a:t> - AEDGs to Net-</a:t>
            </a:r>
            <a:r>
              <a:rPr lang="fr-CA" sz="3200" b="1" dirty="0" err="1" smtClean="0"/>
              <a:t>Zero</a:t>
            </a:r>
            <a:r>
              <a:rPr lang="fr-CA" sz="3200" b="1" dirty="0" smtClean="0"/>
              <a:t> </a:t>
            </a:r>
            <a:r>
              <a:rPr lang="fr-CA" sz="3200" b="1" dirty="0" err="1" smtClean="0"/>
              <a:t>Energy</a:t>
            </a:r>
            <a:r>
              <a:rPr lang="fr-CA" sz="3200" b="1" dirty="0" smtClean="0"/>
              <a:t> to </a:t>
            </a:r>
            <a:r>
              <a:rPr lang="fr-CA" sz="3200" b="1" dirty="0" err="1" smtClean="0"/>
              <a:t>Zero-</a:t>
            </a:r>
            <a:r>
              <a:rPr lang="fr-CA" sz="3200" b="1" dirty="0" err="1"/>
              <a:t>C</a:t>
            </a:r>
            <a:r>
              <a:rPr lang="fr-CA" sz="3200" b="1" dirty="0" err="1" smtClean="0"/>
              <a:t>arb-Designed</a:t>
            </a:r>
            <a:r>
              <a:rPr lang="fr-CA" sz="3200" b="1" dirty="0" smtClean="0"/>
              <a:t> Buildings</a:t>
            </a:r>
          </a:p>
        </p:txBody>
      </p:sp>
      <p:sp>
        <p:nvSpPr>
          <p:cNvPr id="4" name="Content Placeholder 2"/>
          <p:cNvSpPr>
            <a:spLocks noGrp="1"/>
          </p:cNvSpPr>
          <p:nvPr>
            <p:ph idx="1"/>
          </p:nvPr>
        </p:nvSpPr>
        <p:spPr>
          <a:xfrm>
            <a:off x="457200" y="1828800"/>
            <a:ext cx="8229600" cy="4419600"/>
          </a:xfrm>
        </p:spPr>
        <p:txBody>
          <a:bodyPr/>
          <a:lstStyle/>
          <a:p>
            <a:pPr algn="ctr">
              <a:buNone/>
            </a:pPr>
            <a:r>
              <a:rPr lang="en-US" b="1" dirty="0" smtClean="0">
                <a:latin typeface="Arial" pitchFamily="34" charset="0"/>
                <a:cs typeface="Arial" pitchFamily="34" charset="0"/>
              </a:rPr>
              <a:t>A Sustainable Future is no longer just a topic for discussion but rather a serious global concern. It is now time for definitive technical guidance, innovative engineering applications and leading-edge research to be initiated as the principal focus of a global technical organization……. </a:t>
            </a:r>
            <a:r>
              <a:rPr lang="en-US" b="1" dirty="0" smtClean="0">
                <a:solidFill>
                  <a:srgbClr val="0070C0"/>
                </a:solidFill>
                <a:latin typeface="Arial Black" pitchFamily="34" charset="0"/>
                <a:cs typeface="Arial" pitchFamily="34" charset="0"/>
              </a:rPr>
              <a:t>ASHRAE</a:t>
            </a:r>
            <a:endParaRPr lang="en-US" dirty="0">
              <a:solidFill>
                <a:srgbClr val="0070C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6" name="Content Placeholder 6"/>
          <p:cNvSpPr>
            <a:spLocks noGrp="1"/>
          </p:cNvSpPr>
          <p:nvPr>
            <p:ph idx="1"/>
          </p:nvPr>
        </p:nvSpPr>
        <p:spPr/>
        <p:txBody>
          <a:bodyPr/>
          <a:lstStyle/>
          <a:p>
            <a:pPr algn="ctr">
              <a:buNone/>
            </a:pPr>
            <a:r>
              <a:rPr lang="en-US" sz="2800" b="1" u="sng" dirty="0" smtClean="0">
                <a:cs typeface="Arial" pitchFamily="34" charset="0"/>
              </a:rPr>
              <a:t>Energy Efficiency</a:t>
            </a:r>
          </a:p>
          <a:p>
            <a:r>
              <a:rPr lang="en-US" sz="2800" dirty="0" smtClean="0">
                <a:cs typeface="Arial" pitchFamily="34" charset="0"/>
              </a:rPr>
              <a:t>Automated Motorized Shading – Control of Venetian Blinds per Angle of Sun &amp; Internal Roll-up Blinds (East Side) for Max Solar Heat Gain</a:t>
            </a:r>
          </a:p>
          <a:p>
            <a:endParaRPr lang="en-US" sz="2800" dirty="0">
              <a:cs typeface="Arial" pitchFamily="34" charset="0"/>
            </a:endParaRPr>
          </a:p>
          <a:p>
            <a:r>
              <a:rPr lang="en-US" sz="2800" dirty="0" smtClean="0">
                <a:cs typeface="Arial" pitchFamily="34" charset="0"/>
              </a:rPr>
              <a:t>Heat Recovery &amp; Dehumidification – Heating Mode AHUs Function as DOAS w/Heat Recovery; Cooling Mode AHUs/VAV Boxes Controlled by CO2 Levels &amp; Temp Over-ride (Chilled Ceiling Can’t Meet Sensible Loads); AHUs Dehumidify w/Run-around Coils   </a:t>
            </a:r>
          </a:p>
        </p:txBody>
      </p:sp>
    </p:spTree>
    <p:extLst>
      <p:ext uri="{BB962C8B-B14F-4D97-AF65-F5344CB8AC3E}">
        <p14:creationId xmlns:p14="http://schemas.microsoft.com/office/powerpoint/2010/main" val="209568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457200" y="1428736"/>
            <a:ext cx="8229600" cy="4697427"/>
          </a:xfrm>
        </p:spPr>
        <p:txBody>
          <a:bodyPr/>
          <a:lstStyle/>
          <a:p>
            <a:pPr algn="ctr">
              <a:buNone/>
            </a:pPr>
            <a:r>
              <a:rPr lang="en-US" b="1" u="sng" dirty="0" smtClean="0">
                <a:cs typeface="Arial" pitchFamily="34" charset="0"/>
              </a:rPr>
              <a:t>Energy Efficiency</a:t>
            </a:r>
          </a:p>
          <a:p>
            <a:r>
              <a:rPr lang="en-US" dirty="0" smtClean="0">
                <a:cs typeface="Arial" pitchFamily="34" charset="0"/>
              </a:rPr>
              <a:t>Daylight Harvesting – Daylighting Control Maintains 35 </a:t>
            </a:r>
            <a:r>
              <a:rPr lang="en-US" dirty="0" err="1" smtClean="0">
                <a:cs typeface="Arial" pitchFamily="34" charset="0"/>
              </a:rPr>
              <a:t>fc</a:t>
            </a:r>
            <a:r>
              <a:rPr lang="en-US" dirty="0" smtClean="0">
                <a:cs typeface="Arial" pitchFamily="34" charset="0"/>
              </a:rPr>
              <a:t> </a:t>
            </a:r>
            <a:r>
              <a:rPr lang="en-US" dirty="0" smtClean="0">
                <a:cs typeface="Arial" pitchFamily="34" charset="0"/>
                <a:sym typeface="Wingdings" pitchFamily="2" charset="2"/>
              </a:rPr>
              <a:t></a:t>
            </a:r>
            <a:r>
              <a:rPr lang="en-US" dirty="0" smtClean="0">
                <a:cs typeface="Arial" pitchFamily="34" charset="0"/>
              </a:rPr>
              <a:t> 50 </a:t>
            </a:r>
            <a:r>
              <a:rPr lang="en-US" dirty="0" err="1" smtClean="0">
                <a:cs typeface="Arial" pitchFamily="34" charset="0"/>
              </a:rPr>
              <a:t>fc</a:t>
            </a:r>
            <a:r>
              <a:rPr lang="en-US" dirty="0" smtClean="0">
                <a:cs typeface="Arial" pitchFamily="34" charset="0"/>
              </a:rPr>
              <a:t> w/Continuous </a:t>
            </a:r>
            <a:r>
              <a:rPr lang="en-US" dirty="0" err="1" smtClean="0">
                <a:cs typeface="Arial" pitchFamily="34" charset="0"/>
              </a:rPr>
              <a:t>Ltg</a:t>
            </a:r>
            <a:r>
              <a:rPr lang="en-US" dirty="0" smtClean="0">
                <a:cs typeface="Arial" pitchFamily="34" charset="0"/>
              </a:rPr>
              <a:t> Dimming/Adjustment per Space Conditions</a:t>
            </a:r>
          </a:p>
          <a:p>
            <a:r>
              <a:rPr lang="en-US" dirty="0" smtClean="0">
                <a:cs typeface="Arial" pitchFamily="34" charset="0"/>
              </a:rPr>
              <a:t>Control Sequence – Detailed Sequences of HVAC &amp; Smoke </a:t>
            </a:r>
            <a:r>
              <a:rPr lang="en-US" dirty="0" err="1" smtClean="0">
                <a:cs typeface="Arial" pitchFamily="34" charset="0"/>
              </a:rPr>
              <a:t>Evac</a:t>
            </a:r>
            <a:r>
              <a:rPr lang="en-US" dirty="0" smtClean="0">
                <a:cs typeface="Arial" pitchFamily="34" charset="0"/>
              </a:rPr>
              <a:t> Systems + Complete Weather Station (light levels, wind, T</a:t>
            </a:r>
            <a:r>
              <a:rPr lang="en-US" sz="2400" dirty="0" smtClean="0">
                <a:cs typeface="Arial" pitchFamily="34" charset="0"/>
              </a:rPr>
              <a:t>DP</a:t>
            </a:r>
            <a:r>
              <a:rPr lang="en-US" dirty="0" smtClean="0">
                <a:cs typeface="Arial" pitchFamily="34" charset="0"/>
              </a:rPr>
              <a:t>, T</a:t>
            </a:r>
            <a:r>
              <a:rPr lang="en-US" sz="2400" dirty="0" smtClean="0">
                <a:cs typeface="Arial" pitchFamily="34" charset="0"/>
              </a:rPr>
              <a:t>DB</a:t>
            </a:r>
            <a:r>
              <a:rPr lang="en-US" dirty="0" smtClean="0">
                <a:cs typeface="Arial" pitchFamily="34" charset="0"/>
              </a:rPr>
              <a:t> &amp; Precipitation)</a:t>
            </a:r>
          </a:p>
          <a:p>
            <a:r>
              <a:rPr lang="en-US" dirty="0" smtClean="0">
                <a:cs typeface="Arial" pitchFamily="34" charset="0"/>
              </a:rPr>
              <a:t>Large Ceiling Mass – Stores Night Harvested “Coolness” (Hybrid Ventilation)</a:t>
            </a:r>
          </a:p>
        </p:txBody>
      </p:sp>
    </p:spTree>
    <p:extLst>
      <p:ext uri="{BB962C8B-B14F-4D97-AF65-F5344CB8AC3E}">
        <p14:creationId xmlns:p14="http://schemas.microsoft.com/office/powerpoint/2010/main" val="2668083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6" name="Content Placeholder 6"/>
          <p:cNvSpPr>
            <a:spLocks noGrp="1"/>
          </p:cNvSpPr>
          <p:nvPr>
            <p:ph idx="1"/>
          </p:nvPr>
        </p:nvSpPr>
        <p:spPr/>
        <p:txBody>
          <a:bodyPr/>
          <a:lstStyle/>
          <a:p>
            <a:pPr algn="ctr">
              <a:buNone/>
            </a:pPr>
            <a:r>
              <a:rPr lang="en-US" b="1" u="sng" dirty="0" smtClean="0">
                <a:cs typeface="Arial" pitchFamily="34" charset="0"/>
              </a:rPr>
              <a:t>Indoor Air Quality</a:t>
            </a:r>
          </a:p>
          <a:p>
            <a:r>
              <a:rPr lang="en-US" dirty="0" smtClean="0">
                <a:cs typeface="Arial" pitchFamily="34" charset="0"/>
              </a:rPr>
              <a:t>Demand Controlled Ventilation via Under Floor Air Distr. System w/High Induction Swirl Diffusers</a:t>
            </a:r>
          </a:p>
          <a:p>
            <a:r>
              <a:rPr lang="en-US" dirty="0" smtClean="0">
                <a:cs typeface="Arial" pitchFamily="34" charset="0"/>
              </a:rPr>
              <a:t>VAV Box Control Maintains CO</a:t>
            </a:r>
            <a:r>
              <a:rPr lang="en-US" sz="2400" dirty="0" smtClean="0">
                <a:cs typeface="Arial" pitchFamily="34" charset="0"/>
              </a:rPr>
              <a:t>2</a:t>
            </a:r>
            <a:r>
              <a:rPr lang="en-US" dirty="0" smtClean="0">
                <a:cs typeface="Arial" pitchFamily="34" charset="0"/>
              </a:rPr>
              <a:t> ≤ 1,000 </a:t>
            </a:r>
            <a:r>
              <a:rPr lang="en-US" dirty="0" err="1" smtClean="0">
                <a:cs typeface="Arial" pitchFamily="34" charset="0"/>
              </a:rPr>
              <a:t>ppm</a:t>
            </a:r>
            <a:endParaRPr lang="en-US" dirty="0" smtClean="0">
              <a:cs typeface="Arial" pitchFamily="34" charset="0"/>
            </a:endParaRPr>
          </a:p>
          <a:p>
            <a:r>
              <a:rPr lang="en-US" dirty="0" smtClean="0">
                <a:cs typeface="Arial" pitchFamily="34" charset="0"/>
              </a:rPr>
              <a:t>Zone Air Distribution Effectiveness = 1.0 (Table 6.2 of Std 62.1)</a:t>
            </a:r>
          </a:p>
          <a:p>
            <a:endParaRPr lang="en-US" dirty="0" smtClean="0">
              <a:cs typeface="Arial" pitchFamily="34" charset="0"/>
            </a:endParaRPr>
          </a:p>
        </p:txBody>
      </p:sp>
    </p:spTree>
    <p:extLst>
      <p:ext uri="{BB962C8B-B14F-4D97-AF65-F5344CB8AC3E}">
        <p14:creationId xmlns:p14="http://schemas.microsoft.com/office/powerpoint/2010/main" val="1471623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7" name="Content Placeholder 6"/>
          <p:cNvSpPr>
            <a:spLocks noGrp="1"/>
          </p:cNvSpPr>
          <p:nvPr>
            <p:ph idx="1"/>
          </p:nvPr>
        </p:nvSpPr>
        <p:spPr/>
        <p:txBody>
          <a:bodyPr/>
          <a:lstStyle/>
          <a:p>
            <a:pPr algn="ctr">
              <a:buNone/>
            </a:pPr>
            <a:r>
              <a:rPr lang="en-US" b="1" u="sng" dirty="0" smtClean="0">
                <a:cs typeface="Arial" pitchFamily="34" charset="0"/>
              </a:rPr>
              <a:t>Maintenance &amp; Operation</a:t>
            </a:r>
          </a:p>
          <a:p>
            <a:r>
              <a:rPr lang="en-US" dirty="0" smtClean="0">
                <a:cs typeface="Arial" pitchFamily="34" charset="0"/>
              </a:rPr>
              <a:t>Accessible Raised Floor – All Open Areas</a:t>
            </a:r>
          </a:p>
          <a:p>
            <a:r>
              <a:rPr lang="en-US" dirty="0" smtClean="0">
                <a:cs typeface="Arial" pitchFamily="34" charset="0"/>
              </a:rPr>
              <a:t>3</a:t>
            </a:r>
            <a:r>
              <a:rPr lang="en-US" baseline="30000" dirty="0" smtClean="0">
                <a:cs typeface="Arial" pitchFamily="34" charset="0"/>
              </a:rPr>
              <a:t>rd</a:t>
            </a:r>
            <a:r>
              <a:rPr lang="en-US" dirty="0" smtClean="0">
                <a:cs typeface="Arial" pitchFamily="34" charset="0"/>
              </a:rPr>
              <a:t> Party Commissioning Process</a:t>
            </a:r>
          </a:p>
          <a:p>
            <a:r>
              <a:rPr lang="en-US" dirty="0" smtClean="0">
                <a:cs typeface="Arial" pitchFamily="34" charset="0"/>
              </a:rPr>
              <a:t>Continuous Monitoring of Bldg Systems’ Operations &amp; Alterations (as necessary)</a:t>
            </a:r>
          </a:p>
          <a:p>
            <a:r>
              <a:rPr lang="en-US" dirty="0" smtClean="0">
                <a:cs typeface="Arial" pitchFamily="34" charset="0"/>
              </a:rPr>
              <a:t>Problematic Operations Discovered &amp; Resolved by Staff</a:t>
            </a:r>
          </a:p>
          <a:p>
            <a:r>
              <a:rPr lang="en-US" dirty="0" smtClean="0">
                <a:cs typeface="Arial" pitchFamily="34" charset="0"/>
              </a:rPr>
              <a:t>Sub-meters on </a:t>
            </a:r>
            <a:r>
              <a:rPr lang="en-US" dirty="0" err="1" smtClean="0">
                <a:cs typeface="Arial" pitchFamily="34" charset="0"/>
              </a:rPr>
              <a:t>ChW</a:t>
            </a:r>
            <a:r>
              <a:rPr lang="en-US" dirty="0" smtClean="0">
                <a:cs typeface="Arial" pitchFamily="34" charset="0"/>
              </a:rPr>
              <a:t>, Dual-temp Water &amp; </a:t>
            </a:r>
            <a:r>
              <a:rPr lang="en-US" dirty="0" err="1" smtClean="0">
                <a:cs typeface="Arial" pitchFamily="34" charset="0"/>
              </a:rPr>
              <a:t>Electricity</a:t>
            </a:r>
            <a:r>
              <a:rPr lang="en-US" dirty="0" err="1" smtClean="0">
                <a:cs typeface="Arial" pitchFamily="34" charset="0"/>
                <a:sym typeface="Wingdings" pitchFamily="2" charset="2"/>
              </a:rPr>
              <a:t>Plug</a:t>
            </a:r>
            <a:r>
              <a:rPr lang="en-US" dirty="0" smtClean="0">
                <a:cs typeface="Arial" pitchFamily="34" charset="0"/>
                <a:sym typeface="Wingdings" pitchFamily="2" charset="2"/>
              </a:rPr>
              <a:t> Loads Larger Than Expected</a:t>
            </a:r>
            <a:endParaRPr lang="en-US" dirty="0" smtClean="0">
              <a:cs typeface="Arial" pitchFamily="34" charset="0"/>
            </a:endParaRPr>
          </a:p>
        </p:txBody>
      </p:sp>
    </p:spTree>
    <p:extLst>
      <p:ext uri="{BB962C8B-B14F-4D97-AF65-F5344CB8AC3E}">
        <p14:creationId xmlns:p14="http://schemas.microsoft.com/office/powerpoint/2010/main" val="1942759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b="1" dirty="0" smtClean="0">
                <a:latin typeface="Arial" pitchFamily="34" charset="0"/>
                <a:cs typeface="Arial" pitchFamily="34" charset="0"/>
              </a:rPr>
              <a:t>R.J </a:t>
            </a:r>
            <a:r>
              <a:rPr lang="en-US" sz="3200" b="1" dirty="0" err="1" smtClean="0">
                <a:latin typeface="Arial" pitchFamily="34" charset="0"/>
                <a:cs typeface="Arial" pitchFamily="34" charset="0"/>
              </a:rPr>
              <a:t>Klarchek</a:t>
            </a:r>
            <a:r>
              <a:rPr lang="en-US" sz="3200" b="1" dirty="0" smtClean="0">
                <a:latin typeface="Arial" pitchFamily="34" charset="0"/>
                <a:cs typeface="Arial" pitchFamily="34" charset="0"/>
              </a:rPr>
              <a:t> Information Commons Bldg</a:t>
            </a:r>
            <a:endParaRPr lang="en-US" sz="3200" b="1" dirty="0">
              <a:latin typeface="Arial" pitchFamily="34" charset="0"/>
              <a:cs typeface="Arial" pitchFamily="34" charset="0"/>
            </a:endParaRPr>
          </a:p>
        </p:txBody>
      </p:sp>
      <p:sp>
        <p:nvSpPr>
          <p:cNvPr id="6" name="Content Placeholder 6"/>
          <p:cNvSpPr>
            <a:spLocks noGrp="1"/>
          </p:cNvSpPr>
          <p:nvPr>
            <p:ph idx="1"/>
          </p:nvPr>
        </p:nvSpPr>
        <p:spPr>
          <a:xfrm>
            <a:off x="457200" y="1357298"/>
            <a:ext cx="8229600" cy="4768865"/>
          </a:xfrm>
        </p:spPr>
        <p:txBody>
          <a:bodyPr/>
          <a:lstStyle/>
          <a:p>
            <a:pPr algn="ctr">
              <a:buNone/>
            </a:pPr>
            <a:r>
              <a:rPr lang="en-US" b="1" u="sng" dirty="0" smtClean="0">
                <a:cs typeface="Arial" pitchFamily="34" charset="0"/>
              </a:rPr>
              <a:t>Cost Effectiveness</a:t>
            </a:r>
          </a:p>
          <a:p>
            <a:r>
              <a:rPr lang="en-US" dirty="0" smtClean="0">
                <a:cs typeface="Arial" pitchFamily="34" charset="0"/>
              </a:rPr>
              <a:t>Low-flow Fixtures (1/8 </a:t>
            </a:r>
            <a:r>
              <a:rPr lang="en-US" dirty="0" err="1" smtClean="0">
                <a:cs typeface="Arial" pitchFamily="34" charset="0"/>
              </a:rPr>
              <a:t>gpm</a:t>
            </a:r>
            <a:r>
              <a:rPr lang="en-US" dirty="0" smtClean="0">
                <a:cs typeface="Arial" pitchFamily="34" charset="0"/>
              </a:rPr>
              <a:t>) = Reduced Waste</a:t>
            </a:r>
          </a:p>
          <a:p>
            <a:r>
              <a:rPr lang="en-US" dirty="0" smtClean="0">
                <a:cs typeface="Arial" pitchFamily="34" charset="0"/>
              </a:rPr>
              <a:t>Dual Flush Toilets</a:t>
            </a:r>
          </a:p>
          <a:p>
            <a:r>
              <a:rPr lang="en-US" dirty="0" smtClean="0">
                <a:cs typeface="Arial" pitchFamily="34" charset="0"/>
              </a:rPr>
              <a:t>Green Roof Area = Additional Insulation, Temp Control, Reduced Storm Water Runoff &amp; Absorption of Solar Energy</a:t>
            </a:r>
          </a:p>
          <a:p>
            <a:r>
              <a:rPr lang="en-US" dirty="0" smtClean="0">
                <a:cs typeface="Arial" pitchFamily="34" charset="0"/>
              </a:rPr>
              <a:t>Actual Bldg Performance </a:t>
            </a:r>
            <a:r>
              <a:rPr lang="en-US" dirty="0" smtClean="0">
                <a:cs typeface="Arial" pitchFamily="34" charset="0"/>
                <a:sym typeface="Wingdings" pitchFamily="2" charset="2"/>
              </a:rPr>
              <a:t>46% Better than ASHRAE 90.1-1999 (84 kBTU/SF/yr of which Plug Loads = 24 kBTU/SF/yr)</a:t>
            </a:r>
          </a:p>
          <a:p>
            <a:r>
              <a:rPr lang="en-US" dirty="0" smtClean="0">
                <a:cs typeface="Arial" pitchFamily="34" charset="0"/>
                <a:sym typeface="Wingdings" pitchFamily="2" charset="2"/>
              </a:rPr>
              <a:t>Bldg  Most Popular on Campus</a:t>
            </a:r>
            <a:endParaRPr lang="en-US" dirty="0" smtClean="0">
              <a:cs typeface="Arial" pitchFamily="34" charset="0"/>
            </a:endParaRPr>
          </a:p>
        </p:txBody>
      </p:sp>
    </p:spTree>
    <p:extLst>
      <p:ext uri="{BB962C8B-B14F-4D97-AF65-F5344CB8AC3E}">
        <p14:creationId xmlns:p14="http://schemas.microsoft.com/office/powerpoint/2010/main" val="746701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79512" y="274638"/>
            <a:ext cx="8784976" cy="1143000"/>
          </a:xfrm>
        </p:spPr>
        <p:txBody>
          <a:bodyPr/>
          <a:lstStyle/>
          <a:p>
            <a:r>
              <a:rPr lang="en-US" sz="3200" b="1" dirty="0" smtClean="0">
                <a:latin typeface="Arial" pitchFamily="34" charset="0"/>
                <a:cs typeface="Arial" pitchFamily="34" charset="0"/>
              </a:rPr>
              <a:t>Net-Zero </a:t>
            </a:r>
            <a:r>
              <a:rPr lang="en-US" sz="3200" b="1" dirty="0" err="1" smtClean="0">
                <a:latin typeface="Arial" pitchFamily="34" charset="0"/>
                <a:cs typeface="Arial" pitchFamily="34" charset="0"/>
              </a:rPr>
              <a:t>Richardsville</a:t>
            </a:r>
            <a:r>
              <a:rPr lang="en-US" sz="3200" b="1" dirty="0" smtClean="0">
                <a:latin typeface="Arial" pitchFamily="34" charset="0"/>
                <a:cs typeface="Arial" pitchFamily="34" charset="0"/>
              </a:rPr>
              <a:t> Elementary School</a:t>
            </a:r>
            <a:br>
              <a:rPr lang="en-US" sz="3200" b="1" dirty="0" smtClean="0">
                <a:latin typeface="Arial" pitchFamily="34" charset="0"/>
                <a:cs typeface="Arial" pitchFamily="34" charset="0"/>
              </a:rPr>
            </a:br>
            <a:r>
              <a:rPr lang="en-US" sz="2800" b="1" dirty="0" smtClean="0">
                <a:latin typeface="Arial" pitchFamily="34" charset="0"/>
                <a:cs typeface="Arial" pitchFamily="34" charset="0"/>
              </a:rPr>
              <a:t>Bowling Green, Kentucky</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457200" y="1600200"/>
            <a:ext cx="8229600" cy="4925144"/>
          </a:xfrm>
        </p:spPr>
        <p:txBody>
          <a:bodyPr/>
          <a:lstStyle/>
          <a:p>
            <a:pPr>
              <a:buNone/>
            </a:pPr>
            <a:r>
              <a:rPr lang="en-US" sz="2400" b="1" dirty="0" smtClean="0">
                <a:latin typeface="Arial" pitchFamily="34" charset="0"/>
                <a:cs typeface="Arial" pitchFamily="34" charset="0"/>
              </a:rPr>
              <a:t>PROJECT DESCRIPTION</a:t>
            </a:r>
            <a:endParaRPr lang="en-US" sz="2400" b="1" dirty="0" smtClean="0">
              <a:effectLst/>
              <a:latin typeface="Arial" pitchFamily="34" charset="0"/>
              <a:cs typeface="Arial" pitchFamily="34" charset="0"/>
            </a:endParaRPr>
          </a:p>
          <a:p>
            <a:r>
              <a:rPr lang="en-US" sz="2400" dirty="0" smtClean="0">
                <a:effectLst/>
                <a:latin typeface="Arial" pitchFamily="34" charset="0"/>
                <a:cs typeface="Arial" pitchFamily="34" charset="0"/>
              </a:rPr>
              <a:t>72,300 </a:t>
            </a:r>
            <a:r>
              <a:rPr lang="en-US" sz="2400" dirty="0" err="1" smtClean="0">
                <a:effectLst/>
                <a:latin typeface="Arial" pitchFamily="34" charset="0"/>
                <a:cs typeface="Arial" pitchFamily="34" charset="0"/>
              </a:rPr>
              <a:t>sq.ft</a:t>
            </a:r>
            <a:r>
              <a:rPr lang="en-US" sz="2400" dirty="0" smtClean="0">
                <a:effectLst/>
                <a:latin typeface="Arial" pitchFamily="34" charset="0"/>
                <a:cs typeface="Arial" pitchFamily="34" charset="0"/>
              </a:rPr>
              <a:t>. facility for 500 elementary school students</a:t>
            </a:r>
          </a:p>
          <a:p>
            <a:r>
              <a:rPr lang="en-US" sz="2400" dirty="0" smtClean="0">
                <a:latin typeface="Arial" pitchFamily="34" charset="0"/>
                <a:cs typeface="Arial" pitchFamily="34" charset="0"/>
              </a:rPr>
              <a:t>2-story facility with initial goal of annual consumption of 18 kBtu/</a:t>
            </a:r>
            <a:r>
              <a:rPr lang="en-US" sz="2400" dirty="0" err="1" smtClean="0">
                <a:latin typeface="Arial" pitchFamily="34" charset="0"/>
                <a:cs typeface="Arial" pitchFamily="34" charset="0"/>
              </a:rPr>
              <a:t>sf</a:t>
            </a:r>
            <a:r>
              <a:rPr lang="en-US" sz="2400" dirty="0" smtClean="0">
                <a:latin typeface="Arial" pitchFamily="34" charset="0"/>
                <a:cs typeface="Arial" pitchFamily="34" charset="0"/>
              </a:rPr>
              <a:t>-year</a:t>
            </a:r>
          </a:p>
          <a:p>
            <a:pPr>
              <a:buNone/>
            </a:pPr>
            <a:endParaRPr lang="en-US" sz="2400" dirty="0" smtClean="0">
              <a:effectLst/>
              <a:latin typeface="Arial" pitchFamily="34" charset="0"/>
              <a:cs typeface="Arial" pitchFamily="34" charset="0"/>
            </a:endParaRPr>
          </a:p>
          <a:p>
            <a:pPr>
              <a:buNone/>
            </a:pPr>
            <a:r>
              <a:rPr lang="en-US" sz="2400" b="1" dirty="0" smtClean="0">
                <a:latin typeface="Arial" pitchFamily="34" charset="0"/>
                <a:cs typeface="Arial" pitchFamily="34" charset="0"/>
              </a:rPr>
              <a:t>NZEB STRATEGIES</a:t>
            </a:r>
          </a:p>
          <a:p>
            <a:r>
              <a:rPr lang="en-US" sz="2400" dirty="0" smtClean="0">
                <a:latin typeface="Arial" pitchFamily="34" charset="0"/>
                <a:cs typeface="Arial" pitchFamily="34" charset="0"/>
              </a:rPr>
              <a:t>Geothermal HVAC System using dual compressor WSHP units</a:t>
            </a:r>
          </a:p>
          <a:p>
            <a:r>
              <a:rPr lang="en-US" sz="2400" dirty="0" smtClean="0">
                <a:latin typeface="Arial" pitchFamily="34" charset="0"/>
                <a:cs typeface="Arial" pitchFamily="34" charset="0"/>
              </a:rPr>
              <a:t>Ventilation w/100% O/A, variable volume, heat recovery unit; Use of CO</a:t>
            </a:r>
            <a:r>
              <a:rPr lang="en-US" sz="1800" dirty="0" smtClean="0">
                <a:latin typeface="Arial" pitchFamily="34" charset="0"/>
                <a:cs typeface="Arial" pitchFamily="34" charset="0"/>
              </a:rPr>
              <a:t>2</a:t>
            </a:r>
            <a:r>
              <a:rPr lang="en-US" sz="2400" dirty="0" smtClean="0">
                <a:latin typeface="Arial" pitchFamily="34" charset="0"/>
                <a:cs typeface="Arial" pitchFamily="34" charset="0"/>
              </a:rPr>
              <a:t> Sensors/continuous testing of IAQ</a:t>
            </a:r>
          </a:p>
          <a:p>
            <a:r>
              <a:rPr lang="en-US" sz="2400" dirty="0" smtClean="0">
                <a:latin typeface="Arial" pitchFamily="34" charset="0"/>
                <a:cs typeface="Arial" pitchFamily="34" charset="0"/>
              </a:rPr>
              <a:t>Thermal envelope – ICF wall construction</a:t>
            </a:r>
          </a:p>
        </p:txBody>
      </p:sp>
      <p:sp>
        <p:nvSpPr>
          <p:cNvPr id="5" name="Content Placeholder 6"/>
          <p:cNvSpPr txBox="1">
            <a:spLocks/>
          </p:cNvSpPr>
          <p:nvPr/>
        </p:nvSpPr>
        <p:spPr bwMode="auto">
          <a:xfrm flipH="1">
            <a:off x="9143999" y="2286000"/>
            <a:ext cx="45719"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Content Placeholder 6"/>
          <p:cNvSpPr txBox="1">
            <a:spLocks/>
          </p:cNvSpPr>
          <p:nvPr/>
        </p:nvSpPr>
        <p:spPr bwMode="auto">
          <a:xfrm flipH="1">
            <a:off x="9174480" y="2209800"/>
            <a:ext cx="45719"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6"/>
          <p:cNvSpPr txBox="1">
            <a:spLocks/>
          </p:cNvSpPr>
          <p:nvPr/>
        </p:nvSpPr>
        <p:spPr bwMode="auto">
          <a:xfrm flipH="1">
            <a:off x="9448799" y="2133600"/>
            <a:ext cx="45719"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9" name="Content Placeholder 6"/>
          <p:cNvSpPr txBox="1">
            <a:spLocks/>
          </p:cNvSpPr>
          <p:nvPr/>
        </p:nvSpPr>
        <p:spPr bwMode="auto">
          <a:xfrm flipH="1">
            <a:off x="14554199" y="5181599"/>
            <a:ext cx="45719" cy="10044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79512" y="274638"/>
            <a:ext cx="8784976" cy="1143000"/>
          </a:xfrm>
        </p:spPr>
        <p:txBody>
          <a:bodyPr/>
          <a:lstStyle/>
          <a:p>
            <a:r>
              <a:rPr lang="en-US" sz="3200" b="1" dirty="0" smtClean="0">
                <a:latin typeface="Arial" pitchFamily="34" charset="0"/>
                <a:cs typeface="Arial" pitchFamily="34" charset="0"/>
              </a:rPr>
              <a:t>Net-Zero </a:t>
            </a:r>
            <a:r>
              <a:rPr lang="en-US" sz="3200" b="1" dirty="0" err="1" smtClean="0">
                <a:latin typeface="Arial" pitchFamily="34" charset="0"/>
                <a:cs typeface="Arial" pitchFamily="34" charset="0"/>
              </a:rPr>
              <a:t>Richardsville</a:t>
            </a:r>
            <a:r>
              <a:rPr lang="en-US" sz="3200" b="1" dirty="0" smtClean="0">
                <a:latin typeface="Arial" pitchFamily="34" charset="0"/>
                <a:cs typeface="Arial" pitchFamily="34" charset="0"/>
              </a:rPr>
              <a:t> Elementary School</a:t>
            </a:r>
            <a:br>
              <a:rPr lang="en-US" sz="3200" b="1" dirty="0" smtClean="0">
                <a:latin typeface="Arial" pitchFamily="34" charset="0"/>
                <a:cs typeface="Arial" pitchFamily="34" charset="0"/>
              </a:rPr>
            </a:br>
            <a:r>
              <a:rPr lang="en-US" sz="2800" b="1" dirty="0" smtClean="0">
                <a:latin typeface="Arial" pitchFamily="34" charset="0"/>
                <a:cs typeface="Arial" pitchFamily="34" charset="0"/>
              </a:rPr>
              <a:t>Bowling Green, Kentucky</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457200" y="1600200"/>
            <a:ext cx="8229600" cy="5257800"/>
          </a:xfrm>
        </p:spPr>
        <p:txBody>
          <a:bodyPr/>
          <a:lstStyle/>
          <a:p>
            <a:pPr>
              <a:buNone/>
            </a:pPr>
            <a:r>
              <a:rPr lang="en-US" sz="2400" b="1" dirty="0" smtClean="0">
                <a:latin typeface="Arial" pitchFamily="34" charset="0"/>
                <a:cs typeface="Arial" pitchFamily="34" charset="0"/>
              </a:rPr>
              <a:t>NZEB STRATEGIES</a:t>
            </a:r>
          </a:p>
          <a:p>
            <a:r>
              <a:rPr lang="en-US" sz="2400" dirty="0" smtClean="0">
                <a:latin typeface="Arial" pitchFamily="34" charset="0"/>
                <a:cs typeface="Arial" pitchFamily="34" charset="0"/>
              </a:rPr>
              <a:t>Daylighting – Combination of Glazing + </a:t>
            </a:r>
            <a:r>
              <a:rPr lang="en-US" sz="2400" dirty="0" err="1" smtClean="0">
                <a:latin typeface="Arial" pitchFamily="34" charset="0"/>
                <a:cs typeface="Arial" pitchFamily="34" charset="0"/>
              </a:rPr>
              <a:t>Solatubes</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Lighting Power Density = 0.68 W/ft</a:t>
            </a:r>
            <a:r>
              <a:rPr lang="en-US" sz="1800" dirty="0" smtClean="0">
                <a:latin typeface="Arial" pitchFamily="34" charset="0"/>
                <a:cs typeface="Arial" pitchFamily="34" charset="0"/>
              </a:rPr>
              <a:t>2</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Kitchen – Type II hoods installed – reduced exhaust air requirements; most efficient cooking equipment installed</a:t>
            </a:r>
          </a:p>
          <a:p>
            <a:r>
              <a:rPr lang="en-US" sz="2400" dirty="0" smtClean="0">
                <a:latin typeface="Arial" pitchFamily="34" charset="0"/>
                <a:cs typeface="Arial" pitchFamily="34" charset="0"/>
              </a:rPr>
              <a:t>Computers – Fist wireless school in KY (all laptops)</a:t>
            </a:r>
          </a:p>
          <a:p>
            <a:r>
              <a:rPr lang="en-US" sz="2400" dirty="0" smtClean="0">
                <a:latin typeface="Arial" pitchFamily="34" charset="0"/>
                <a:cs typeface="Arial" pitchFamily="34" charset="0"/>
              </a:rPr>
              <a:t>Power Generation – 208 KW of roof mounted thin film solar photovoltaics and 140 KW of mono-crystalline photovoltaic panels</a:t>
            </a:r>
          </a:p>
          <a:p>
            <a:pPr>
              <a:buNone/>
            </a:pPr>
            <a:endParaRPr lang="en-US" sz="1200" dirty="0" smtClean="0">
              <a:latin typeface="Arial" pitchFamily="34" charset="0"/>
              <a:cs typeface="Arial" pitchFamily="34" charset="0"/>
            </a:endParaRPr>
          </a:p>
          <a:p>
            <a:pPr>
              <a:buNone/>
            </a:pPr>
            <a:r>
              <a:rPr lang="en-US" sz="2400" b="1" dirty="0" smtClean="0">
                <a:latin typeface="Arial" pitchFamily="34" charset="0"/>
                <a:cs typeface="Arial" pitchFamily="34" charset="0"/>
              </a:rPr>
              <a:t>LESSONS LEARNED</a:t>
            </a:r>
          </a:p>
          <a:p>
            <a:r>
              <a:rPr lang="en-US" sz="2400" dirty="0" smtClean="0">
                <a:latin typeface="Arial" pitchFamily="34" charset="0"/>
                <a:cs typeface="Arial" pitchFamily="34" charset="0"/>
              </a:rPr>
              <a:t>Energy reduction opportunities – Kitchen power, Computers &amp; Ventilation system/control</a:t>
            </a:r>
          </a:p>
        </p:txBody>
      </p:sp>
      <p:sp>
        <p:nvSpPr>
          <p:cNvPr id="5" name="Content Placeholder 6"/>
          <p:cNvSpPr txBox="1">
            <a:spLocks/>
          </p:cNvSpPr>
          <p:nvPr/>
        </p:nvSpPr>
        <p:spPr bwMode="auto">
          <a:xfrm flipH="1">
            <a:off x="9143999" y="2895600"/>
            <a:ext cx="45719"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Content Placeholder 6"/>
          <p:cNvSpPr txBox="1">
            <a:spLocks/>
          </p:cNvSpPr>
          <p:nvPr/>
        </p:nvSpPr>
        <p:spPr bwMode="auto">
          <a:xfrm flipH="1">
            <a:off x="9296399" y="3352800"/>
            <a:ext cx="45719"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6"/>
          <p:cNvSpPr txBox="1">
            <a:spLocks/>
          </p:cNvSpPr>
          <p:nvPr/>
        </p:nvSpPr>
        <p:spPr bwMode="auto">
          <a:xfrm flipH="1">
            <a:off x="9421687" y="3886200"/>
            <a:ext cx="45719"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6"/>
          <p:cNvSpPr txBox="1">
            <a:spLocks/>
          </p:cNvSpPr>
          <p:nvPr/>
        </p:nvSpPr>
        <p:spPr bwMode="auto">
          <a:xfrm flipH="1">
            <a:off x="9143997" y="2590800"/>
            <a:ext cx="45719"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bwMode="auto">
          <a:xfrm>
            <a:off x="152400" y="10668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Content Placeholder 6"/>
          <p:cNvSpPr txBox="1">
            <a:spLocks/>
          </p:cNvSpPr>
          <p:nvPr/>
        </p:nvSpPr>
        <p:spPr bwMode="auto">
          <a:xfrm>
            <a:off x="304800" y="12192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6"/>
          <p:cNvSpPr txBox="1">
            <a:spLocks/>
          </p:cNvSpPr>
          <p:nvPr/>
        </p:nvSpPr>
        <p:spPr bwMode="auto">
          <a:xfrm>
            <a:off x="457200" y="13716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9" name="Content Placeholder 6"/>
          <p:cNvSpPr txBox="1">
            <a:spLocks/>
          </p:cNvSpPr>
          <p:nvPr/>
        </p:nvSpPr>
        <p:spPr bwMode="auto">
          <a:xfrm>
            <a:off x="0" y="15240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6"/>
          <p:cNvSpPr txBox="1">
            <a:spLocks/>
          </p:cNvSpPr>
          <p:nvPr/>
        </p:nvSpPr>
        <p:spPr bwMode="auto">
          <a:xfrm>
            <a:off x="0" y="15240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3686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bwMode="auto">
          <a:xfrm>
            <a:off x="152400" y="10668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Content Placeholder 6"/>
          <p:cNvSpPr txBox="1">
            <a:spLocks/>
          </p:cNvSpPr>
          <p:nvPr/>
        </p:nvSpPr>
        <p:spPr bwMode="auto">
          <a:xfrm>
            <a:off x="304800" y="12192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6"/>
          <p:cNvSpPr txBox="1">
            <a:spLocks/>
          </p:cNvSpPr>
          <p:nvPr/>
        </p:nvSpPr>
        <p:spPr bwMode="auto">
          <a:xfrm>
            <a:off x="457200" y="13716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9" name="Content Placeholder 6"/>
          <p:cNvSpPr txBox="1">
            <a:spLocks/>
          </p:cNvSpPr>
          <p:nvPr/>
        </p:nvSpPr>
        <p:spPr bwMode="auto">
          <a:xfrm>
            <a:off x="0" y="15240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6"/>
          <p:cNvSpPr txBox="1">
            <a:spLocks/>
          </p:cNvSpPr>
          <p:nvPr/>
        </p:nvSpPr>
        <p:spPr bwMode="auto">
          <a:xfrm>
            <a:off x="0" y="2132856"/>
            <a:ext cx="9144000" cy="4725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36866" name="Picture 2"/>
          <p:cNvPicPr>
            <a:picLocks noChangeAspect="1" noChangeArrowheads="1"/>
          </p:cNvPicPr>
          <p:nvPr/>
        </p:nvPicPr>
        <p:blipFill>
          <a:blip r:embed="rId3" cstate="print"/>
          <a:srcRect/>
          <a:stretch>
            <a:fillRect/>
          </a:stretch>
        </p:blipFill>
        <p:spPr bwMode="auto">
          <a:xfrm>
            <a:off x="467544" y="2492896"/>
            <a:ext cx="3888432" cy="3600400"/>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572000" y="2492896"/>
            <a:ext cx="4176464" cy="3600400"/>
          </a:xfrm>
          <a:prstGeom prst="rect">
            <a:avLst/>
          </a:prstGeom>
          <a:noFill/>
          <a:ln w="9525">
            <a:noFill/>
            <a:miter lim="800000"/>
            <a:headEnd/>
            <a:tailEnd/>
          </a:ln>
        </p:spPr>
      </p:pic>
      <p:sp>
        <p:nvSpPr>
          <p:cNvPr id="11" name="Title 10"/>
          <p:cNvSpPr>
            <a:spLocks noGrp="1"/>
          </p:cNvSpPr>
          <p:nvPr>
            <p:ph type="title"/>
          </p:nvPr>
        </p:nvSpPr>
        <p:spPr>
          <a:xfrm>
            <a:off x="457200" y="274638"/>
            <a:ext cx="8229600" cy="1858218"/>
          </a:xfrm>
        </p:spPr>
        <p:txBody>
          <a:bodyPr/>
          <a:lstStyle/>
          <a:p>
            <a:endParaRPr lang="en-US" dirty="0"/>
          </a:p>
        </p:txBody>
      </p:sp>
      <p:sp>
        <p:nvSpPr>
          <p:cNvPr id="12" name="Content Placeholder 11"/>
          <p:cNvSpPr>
            <a:spLocks noGrp="1"/>
          </p:cNvSpPr>
          <p:nvPr>
            <p:ph idx="1"/>
          </p:nvPr>
        </p:nvSpPr>
        <p:spPr>
          <a:xfrm>
            <a:off x="457200" y="2132856"/>
            <a:ext cx="8229600" cy="4725144"/>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sz="2400" dirty="0" smtClean="0"/>
              <a:t>             Main Level			       Lower Level</a:t>
            </a:r>
            <a:endParaRPr lang="en-US" sz="2400" dirty="0"/>
          </a:p>
        </p:txBody>
      </p:sp>
      <p:pic>
        <p:nvPicPr>
          <p:cNvPr id="36868" name="Picture 4"/>
          <p:cNvPicPr>
            <a:picLocks noChangeAspect="1" noChangeArrowheads="1"/>
          </p:cNvPicPr>
          <p:nvPr/>
        </p:nvPicPr>
        <p:blipFill>
          <a:blip r:embed="rId5" cstate="print"/>
          <a:srcRect/>
          <a:stretch>
            <a:fillRect/>
          </a:stretch>
        </p:blipFill>
        <p:spPr bwMode="auto">
          <a:xfrm>
            <a:off x="1552575" y="332657"/>
            <a:ext cx="6038850"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07504" y="274638"/>
            <a:ext cx="8579296" cy="1143000"/>
          </a:xfrm>
        </p:spPr>
        <p:txBody>
          <a:bodyPr/>
          <a:lstStyle/>
          <a:p>
            <a:r>
              <a:rPr lang="en-US" sz="3200" b="1" dirty="0" smtClean="0">
                <a:latin typeface="Arial" pitchFamily="34" charset="0"/>
                <a:cs typeface="Arial" pitchFamily="34" charset="0"/>
              </a:rPr>
              <a:t>Net-Zero </a:t>
            </a:r>
            <a:r>
              <a:rPr lang="en-US" sz="3200" b="1" dirty="0" err="1" smtClean="0">
                <a:latin typeface="Arial" pitchFamily="34" charset="0"/>
                <a:cs typeface="Arial" pitchFamily="34" charset="0"/>
              </a:rPr>
              <a:t>Richardsville</a:t>
            </a:r>
            <a:r>
              <a:rPr lang="en-US" sz="3200" b="1" dirty="0" smtClean="0">
                <a:latin typeface="Arial" pitchFamily="34" charset="0"/>
                <a:cs typeface="Arial" pitchFamily="34" charset="0"/>
              </a:rPr>
              <a:t> Elementary School</a:t>
            </a:r>
            <a:br>
              <a:rPr lang="en-US" sz="3200" b="1" dirty="0" smtClean="0">
                <a:latin typeface="Arial" pitchFamily="34" charset="0"/>
                <a:cs typeface="Arial" pitchFamily="34" charset="0"/>
              </a:rPr>
            </a:br>
            <a:r>
              <a:rPr lang="en-US" sz="2800" b="1" dirty="0" smtClean="0">
                <a:latin typeface="Arial" pitchFamily="34" charset="0"/>
                <a:cs typeface="Arial" pitchFamily="34" charset="0"/>
              </a:rPr>
              <a:t>Bowling Green, Kentucky</a:t>
            </a:r>
            <a:endParaRPr lang="en-US" sz="3200" b="1" dirty="0">
              <a:latin typeface="Arial" pitchFamily="34" charset="0"/>
              <a:cs typeface="Arial" pitchFamily="34" charset="0"/>
            </a:endParaRPr>
          </a:p>
        </p:txBody>
      </p:sp>
      <p:sp>
        <p:nvSpPr>
          <p:cNvPr id="12" name="Content Placeholder 11"/>
          <p:cNvSpPr>
            <a:spLocks noGrp="1"/>
          </p:cNvSpPr>
          <p:nvPr>
            <p:ph sz="half" idx="2"/>
          </p:nvPr>
        </p:nvSpPr>
        <p:spPr/>
        <p:txBody>
          <a:bodyPr/>
          <a:lstStyle/>
          <a:p>
            <a:pPr algn="ctr">
              <a:buNone/>
            </a:pPr>
            <a:r>
              <a:rPr lang="en-US" b="1" dirty="0" smtClean="0"/>
              <a:t>Measured Energy Use</a:t>
            </a:r>
          </a:p>
          <a:p>
            <a:r>
              <a:rPr lang="en-US" sz="2400" dirty="0" smtClean="0"/>
              <a:t>Annual Energy Consumption = 357,000 kWh/yr</a:t>
            </a:r>
          </a:p>
          <a:p>
            <a:endParaRPr lang="en-US" sz="2400" dirty="0" smtClean="0"/>
          </a:p>
          <a:p>
            <a:r>
              <a:rPr lang="en-US" sz="2400" dirty="0" smtClean="0"/>
              <a:t>Renewable Annual Energy Supply = 366,000 kWh/yr</a:t>
            </a:r>
          </a:p>
          <a:p>
            <a:endParaRPr lang="en-US" sz="2400" dirty="0" smtClean="0"/>
          </a:p>
          <a:p>
            <a:r>
              <a:rPr lang="en-US" sz="2400" dirty="0" smtClean="0"/>
              <a:t>Net Energy Use = (9,000 kWh/yr)</a:t>
            </a:r>
            <a:endParaRPr lang="en-US" sz="2400" dirty="0"/>
          </a:p>
        </p:txBody>
      </p:sp>
      <p:sp>
        <p:nvSpPr>
          <p:cNvPr id="5" name="Content Placeholder 6"/>
          <p:cNvSpPr txBox="1">
            <a:spLocks/>
          </p:cNvSpPr>
          <p:nvPr/>
        </p:nvSpPr>
        <p:spPr bwMode="auto">
          <a:xfrm>
            <a:off x="152400" y="10668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Content Placeholder 6"/>
          <p:cNvSpPr txBox="1">
            <a:spLocks/>
          </p:cNvSpPr>
          <p:nvPr/>
        </p:nvSpPr>
        <p:spPr bwMode="auto">
          <a:xfrm>
            <a:off x="304800" y="12192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6"/>
          <p:cNvSpPr txBox="1">
            <a:spLocks/>
          </p:cNvSpPr>
          <p:nvPr/>
        </p:nvSpPr>
        <p:spPr bwMode="auto">
          <a:xfrm>
            <a:off x="457200" y="13716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9" name="Content Placeholder 6"/>
          <p:cNvSpPr txBox="1">
            <a:spLocks/>
          </p:cNvSpPr>
          <p:nvPr/>
        </p:nvSpPr>
        <p:spPr bwMode="auto">
          <a:xfrm>
            <a:off x="0" y="15240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6"/>
          <p:cNvSpPr txBox="1">
            <a:spLocks/>
          </p:cNvSpPr>
          <p:nvPr/>
        </p:nvSpPr>
        <p:spPr bwMode="auto">
          <a:xfrm>
            <a:off x="0" y="15240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37890" name="Picture 2"/>
          <p:cNvPicPr>
            <a:picLocks noGrp="1" noChangeAspect="1" noChangeArrowheads="1"/>
          </p:cNvPicPr>
          <p:nvPr>
            <p:ph sz="half" idx="1"/>
          </p:nvPr>
        </p:nvPicPr>
        <p:blipFill>
          <a:blip r:embed="rId3" cstate="print"/>
          <a:srcRect/>
          <a:stretch>
            <a:fillRect/>
          </a:stretch>
        </p:blipFill>
        <p:spPr bwMode="auto">
          <a:xfrm>
            <a:off x="0" y="1628800"/>
            <a:ext cx="4644008" cy="46085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42" name="TextBox 41">
            <a:extLst>
              <a:ext uri="{FF2B5EF4-FFF2-40B4-BE49-F238E27FC236}">
                <a16:creationId xmlns:a16="http://schemas.microsoft.com/office/drawing/2014/main" id="{E38ACC31-80DC-8737-32D7-EB2898ED70D7}"/>
              </a:ext>
            </a:extLst>
          </p:cNvPr>
          <p:cNvSpPr txBox="1"/>
          <p:nvPr/>
        </p:nvSpPr>
        <p:spPr>
          <a:xfrm>
            <a:off x="1373882" y="2324546"/>
            <a:ext cx="6609363" cy="1588127"/>
          </a:xfrm>
          <a:prstGeom prst="rect">
            <a:avLst/>
          </a:prstGeom>
          <a:noFill/>
        </p:spPr>
        <p:txBody>
          <a:bodyPr wrap="square" rtlCol="0" anchor="ctr">
            <a:spAutoFit/>
          </a:bodyPr>
          <a:lstStyle/>
          <a:p>
            <a:pPr defTabSz="342900" fontAlgn="auto">
              <a:lnSpc>
                <a:spcPct val="90000"/>
              </a:lnSpc>
              <a:spcBef>
                <a:spcPts val="0"/>
              </a:spcBef>
              <a:spcAft>
                <a:spcPts val="0"/>
              </a:spcAft>
              <a:defRPr/>
            </a:pPr>
            <a:r>
              <a:rPr lang="en-IN" sz="3600" b="1" i="1">
                <a:latin typeface="Calibri" panose="020F0502020204030204"/>
                <a:ea typeface="Roboto Condensed" panose="02000000000000000000" pitchFamily="2" charset="0"/>
                <a:cs typeface="Roboto Condensed" panose="02000000000000000000" pitchFamily="2" charset="0"/>
              </a:rPr>
              <a:t>Eliminating GHG emissions from the built environment is essential to address climate change</a:t>
            </a:r>
          </a:p>
        </p:txBody>
      </p:sp>
      <p:sp>
        <p:nvSpPr>
          <p:cNvPr id="49" name="TextBox 48">
            <a:extLst>
              <a:ext uri="{FF2B5EF4-FFF2-40B4-BE49-F238E27FC236}">
                <a16:creationId xmlns:a16="http://schemas.microsoft.com/office/drawing/2014/main" id="{89F19CB2-CC3A-7A57-C384-91741AC1C8B3}"/>
              </a:ext>
            </a:extLst>
          </p:cNvPr>
          <p:cNvSpPr txBox="1"/>
          <p:nvPr/>
        </p:nvSpPr>
        <p:spPr>
          <a:xfrm>
            <a:off x="381801" y="1070037"/>
            <a:ext cx="6919839" cy="646331"/>
          </a:xfrm>
          <a:prstGeom prst="rect">
            <a:avLst/>
          </a:prstGeom>
          <a:noFill/>
        </p:spPr>
        <p:txBody>
          <a:bodyPr wrap="square" rtlCol="0" anchor="ctr">
            <a:spAutoFit/>
          </a:bodyPr>
          <a:lstStyle/>
          <a:p>
            <a:pPr defTabSz="342900" fontAlgn="auto">
              <a:spcBef>
                <a:spcPts val="0"/>
              </a:spcBef>
              <a:spcAft>
                <a:spcPts val="0"/>
              </a:spcAft>
              <a:defRPr/>
            </a:pPr>
            <a:r>
              <a:rPr lang="en-IN" sz="3600" b="1" dirty="0">
                <a:latin typeface="Calibri" panose="020F0502020204030204"/>
                <a:ea typeface="Roboto" panose="02000000000000000000" pitchFamily="2" charset="0"/>
                <a:cs typeface="Roboto" panose="02000000000000000000" pitchFamily="2" charset="0"/>
              </a:rPr>
              <a:t>ASHRAE’s</a:t>
            </a:r>
            <a:r>
              <a:rPr lang="en-IN" sz="3600" b="1" dirty="0">
                <a:solidFill>
                  <a:prstClr val="white"/>
                </a:solidFill>
                <a:latin typeface="Calibri" panose="020F0502020204030204"/>
                <a:ea typeface="Roboto" panose="02000000000000000000" pitchFamily="2" charset="0"/>
                <a:cs typeface="Roboto" panose="02000000000000000000" pitchFamily="2" charset="0"/>
              </a:rPr>
              <a:t> </a:t>
            </a:r>
            <a:r>
              <a:rPr lang="en-IN" sz="3600" b="1" dirty="0">
                <a:latin typeface="Calibri" panose="020F0502020204030204"/>
                <a:ea typeface="Roboto" panose="02000000000000000000" pitchFamily="2" charset="0"/>
                <a:cs typeface="Roboto" panose="02000000000000000000" pitchFamily="2" charset="0"/>
              </a:rPr>
              <a:t>P</a:t>
            </a:r>
            <a:r>
              <a:rPr lang="en-IN" sz="3600" b="1" dirty="0" smtClean="0">
                <a:latin typeface="Calibri" panose="020F0502020204030204"/>
                <a:ea typeface="Roboto" panose="02000000000000000000" pitchFamily="2" charset="0"/>
                <a:cs typeface="Roboto" panose="02000000000000000000" pitchFamily="2" charset="0"/>
              </a:rPr>
              <a:t>osition</a:t>
            </a:r>
            <a:r>
              <a:rPr lang="en-IN" sz="3600" b="1" dirty="0">
                <a:latin typeface="Calibri" panose="020F0502020204030204"/>
                <a:ea typeface="Roboto" panose="02000000000000000000" pitchFamily="2" charset="0"/>
                <a:cs typeface="Roboto" panose="02000000000000000000" pitchFamily="2" charset="0"/>
              </a:rPr>
              <a:t>…</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1801" y="4605013"/>
            <a:ext cx="1553923" cy="1144811"/>
          </a:xfrm>
          <a:prstGeom prst="rect">
            <a:avLst/>
          </a:prstGeom>
        </p:spPr>
      </p:pic>
      <p:pic>
        <p:nvPicPr>
          <p:cNvPr id="4" name="Picture 3"/>
          <p:cNvPicPr>
            <a:picLocks noChangeAspect="1"/>
          </p:cNvPicPr>
          <p:nvPr/>
        </p:nvPicPr>
        <p:blipFill>
          <a:blip r:embed="rId4"/>
          <a:stretch>
            <a:fillRect/>
          </a:stretch>
        </p:blipFill>
        <p:spPr>
          <a:xfrm>
            <a:off x="381801" y="4605013"/>
            <a:ext cx="1599399" cy="1490988"/>
          </a:xfrm>
          <a:prstGeom prst="rect">
            <a:avLst/>
          </a:prstGeom>
        </p:spPr>
      </p:pic>
    </p:spTree>
    <p:extLst>
      <p:ext uri="{BB962C8B-B14F-4D97-AF65-F5344CB8AC3E}">
        <p14:creationId xmlns:p14="http://schemas.microsoft.com/office/powerpoint/2010/main" val="3278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13" name="Content Placeholder 12"/>
          <p:cNvSpPr>
            <a:spLocks noGrp="1"/>
          </p:cNvSpPr>
          <p:nvPr>
            <p:ph idx="1"/>
          </p:nvPr>
        </p:nvSpPr>
        <p:spPr/>
        <p:txBody>
          <a:bodyPr/>
          <a:lstStyle/>
          <a:p>
            <a:pPr>
              <a:buNone/>
            </a:pPr>
            <a:r>
              <a:rPr lang="en-US" sz="2800" b="1" dirty="0" smtClean="0"/>
              <a:t>PROJECT DESCRIPTION</a:t>
            </a:r>
          </a:p>
          <a:p>
            <a:r>
              <a:rPr lang="en-US" sz="2800" dirty="0" smtClean="0"/>
              <a:t>218,000 SF that includes one 3-story and one 4-story office wing</a:t>
            </a:r>
          </a:p>
          <a:p>
            <a:r>
              <a:rPr lang="en-US" sz="2800" dirty="0" smtClean="0"/>
              <a:t>Building Occupancy = 780</a:t>
            </a:r>
          </a:p>
          <a:p>
            <a:pPr>
              <a:buNone/>
            </a:pPr>
            <a:endParaRPr lang="en-US" sz="1400" dirty="0" smtClean="0"/>
          </a:p>
          <a:p>
            <a:pPr>
              <a:buNone/>
            </a:pPr>
            <a:r>
              <a:rPr lang="en-US" sz="2800" b="1" dirty="0" smtClean="0"/>
              <a:t>NZEB STRATEGIES</a:t>
            </a:r>
          </a:p>
          <a:p>
            <a:r>
              <a:rPr lang="en-US" sz="2800" dirty="0" smtClean="0"/>
              <a:t>Cross Ventilation Strategies</a:t>
            </a:r>
          </a:p>
          <a:p>
            <a:r>
              <a:rPr lang="en-US" sz="2800" dirty="0" err="1" smtClean="0"/>
              <a:t>Hydronic</a:t>
            </a:r>
            <a:r>
              <a:rPr lang="en-US" sz="2800" dirty="0" smtClean="0"/>
              <a:t> radiant slab heating and cooling</a:t>
            </a:r>
          </a:p>
          <a:p>
            <a:r>
              <a:rPr lang="en-US" sz="2800" dirty="0" smtClean="0"/>
              <a:t>DOAS in a displacement ventilation configuration</a:t>
            </a:r>
            <a:endParaRPr lang="en-US" sz="2800" dirty="0"/>
          </a:p>
        </p:txBody>
      </p:sp>
      <p:sp>
        <p:nvSpPr>
          <p:cNvPr id="6" name="Content Placeholder 5"/>
          <p:cNvSpPr txBox="1">
            <a:spLocks/>
          </p:cNvSpPr>
          <p:nvPr/>
        </p:nvSpPr>
        <p:spPr bwMode="auto">
          <a:xfrm>
            <a:off x="9163393" y="35814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flipH="1" flipV="1">
            <a:off x="8915398" y="9448800"/>
            <a:ext cx="838201"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flipH="1">
            <a:off x="9143998" y="3352800"/>
            <a:ext cx="152401"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9098280" y="3886200"/>
            <a:ext cx="45719"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flipH="1">
            <a:off x="9143999" y="3886200"/>
            <a:ext cx="45719" cy="33855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13" name="Content Placeholder 12"/>
          <p:cNvSpPr>
            <a:spLocks noGrp="1"/>
          </p:cNvSpPr>
          <p:nvPr>
            <p:ph idx="1"/>
          </p:nvPr>
        </p:nvSpPr>
        <p:spPr/>
        <p:txBody>
          <a:bodyPr/>
          <a:lstStyle/>
          <a:p>
            <a:pPr>
              <a:buNone/>
            </a:pPr>
            <a:r>
              <a:rPr lang="en-US" b="1" dirty="0" smtClean="0">
                <a:solidFill>
                  <a:srgbClr val="FF0000"/>
                </a:solidFill>
              </a:rPr>
              <a:t>NZEB STRATEGIES</a:t>
            </a:r>
          </a:p>
          <a:p>
            <a:r>
              <a:rPr lang="en-US" dirty="0" smtClean="0"/>
              <a:t>Ventilation air preheat w/collectors on S-face of buildings</a:t>
            </a:r>
          </a:p>
          <a:p>
            <a:r>
              <a:rPr lang="en-US" dirty="0" smtClean="0"/>
              <a:t>Remote mass thermal storage (heat &amp; </a:t>
            </a:r>
            <a:r>
              <a:rPr lang="en-US" dirty="0" err="1" smtClean="0"/>
              <a:t>coolth</a:t>
            </a:r>
            <a:r>
              <a:rPr lang="en-US" dirty="0" smtClean="0"/>
              <a:t>)</a:t>
            </a:r>
          </a:p>
          <a:p>
            <a:r>
              <a:rPr lang="en-US" dirty="0" smtClean="0"/>
              <a:t>Evaporative cooling for data center w/heat recovery</a:t>
            </a:r>
          </a:p>
          <a:p>
            <a:r>
              <a:rPr lang="en-US" dirty="0" smtClean="0"/>
              <a:t>Daylight harvesting + window shading</a:t>
            </a:r>
          </a:p>
          <a:p>
            <a:r>
              <a:rPr lang="en-US" dirty="0" smtClean="0"/>
              <a:t>Thermally massive exterior wall assemblies</a:t>
            </a:r>
            <a:endParaRPr lang="en-US" dirty="0"/>
          </a:p>
        </p:txBody>
      </p:sp>
      <p:sp>
        <p:nvSpPr>
          <p:cNvPr id="6" name="Content Placeholder 5"/>
          <p:cNvSpPr txBox="1">
            <a:spLocks/>
          </p:cNvSpPr>
          <p:nvPr/>
        </p:nvSpPr>
        <p:spPr bwMode="auto">
          <a:xfrm flipH="1">
            <a:off x="17480278" y="7238999"/>
            <a:ext cx="274321" cy="1744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a:off x="609600" y="12192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flipH="1">
            <a:off x="8991600" y="3810000"/>
            <a:ext cx="10668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9098280" y="4343400"/>
            <a:ext cx="45719"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flipH="1">
            <a:off x="9143999" y="3810000"/>
            <a:ext cx="45719" cy="3461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13" name="Content Placeholder 12"/>
          <p:cNvSpPr>
            <a:spLocks noGrp="1"/>
          </p:cNvSpPr>
          <p:nvPr>
            <p:ph idx="1"/>
          </p:nvPr>
        </p:nvSpPr>
        <p:spPr/>
        <p:txBody>
          <a:bodyPr/>
          <a:lstStyle/>
          <a:p>
            <a:pPr>
              <a:buNone/>
            </a:pPr>
            <a:r>
              <a:rPr lang="en-US" b="1" dirty="0" smtClean="0"/>
              <a:t>NZEB STRATEGIES</a:t>
            </a:r>
          </a:p>
          <a:p>
            <a:r>
              <a:rPr lang="en-US" dirty="0" smtClean="0"/>
              <a:t>Portion of hot water heating by woodchip biomass boiler</a:t>
            </a:r>
          </a:p>
          <a:p>
            <a:r>
              <a:rPr lang="en-US" dirty="0" smtClean="0"/>
              <a:t>Photovoltaic arrays on building roofs and Visitor’s Parking Lot </a:t>
            </a:r>
            <a:r>
              <a:rPr lang="en-US" dirty="0" smtClean="0">
                <a:sym typeface="Wingdings" pitchFamily="2" charset="2"/>
              </a:rPr>
              <a:t>NREL to have Power Purchase Agreement from a 3</a:t>
            </a:r>
            <a:r>
              <a:rPr lang="en-US" baseline="30000" dirty="0" smtClean="0">
                <a:sym typeface="Wingdings" pitchFamily="2" charset="2"/>
              </a:rPr>
              <a:t>rd</a:t>
            </a:r>
            <a:r>
              <a:rPr lang="en-US" dirty="0" smtClean="0">
                <a:sym typeface="Wingdings" pitchFamily="2" charset="2"/>
              </a:rPr>
              <a:t> party vendor</a:t>
            </a:r>
          </a:p>
          <a:p>
            <a:r>
              <a:rPr lang="en-US" dirty="0" smtClean="0">
                <a:sym typeface="Wingdings" pitchFamily="2" charset="2"/>
              </a:rPr>
              <a:t>Use of ‘</a:t>
            </a:r>
            <a:r>
              <a:rPr lang="en-US" dirty="0" err="1" smtClean="0">
                <a:sym typeface="Wingdings" pitchFamily="2" charset="2"/>
              </a:rPr>
              <a:t>Lightlouver</a:t>
            </a:r>
            <a:r>
              <a:rPr lang="en-US" dirty="0" smtClean="0">
                <a:sym typeface="Wingdings" pitchFamily="2" charset="2"/>
              </a:rPr>
              <a:t>’ – a light bouncing device to augment daylighting</a:t>
            </a:r>
            <a:endParaRPr lang="en-US" dirty="0"/>
          </a:p>
        </p:txBody>
      </p:sp>
      <p:sp>
        <p:nvSpPr>
          <p:cNvPr id="6" name="Content Placeholder 5"/>
          <p:cNvSpPr txBox="1">
            <a:spLocks/>
          </p:cNvSpPr>
          <p:nvPr/>
        </p:nvSpPr>
        <p:spPr bwMode="auto">
          <a:xfrm flipH="1">
            <a:off x="9601198" y="2819400"/>
            <a:ext cx="228602"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flipH="1">
            <a:off x="9479280" y="3124200"/>
            <a:ext cx="45719"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a:spcBef>
                <a:spcPct val="20000"/>
              </a:spcBef>
              <a:buFont typeface="Arial" charset="0"/>
              <a:buChar char="•"/>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flipH="1">
            <a:off x="9296400" y="3352800"/>
            <a:ext cx="762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9098280" y="4648200"/>
            <a:ext cx="45719"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flipH="1">
            <a:off x="9143999" y="4114800"/>
            <a:ext cx="45719" cy="3156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13" name="Content Placeholder 12"/>
          <p:cNvSpPr>
            <a:spLocks noGrp="1"/>
          </p:cNvSpPr>
          <p:nvPr>
            <p:ph idx="1"/>
          </p:nvPr>
        </p:nvSpPr>
        <p:spPr/>
        <p:txBody>
          <a:bodyPr/>
          <a:lstStyle/>
          <a:p>
            <a:pPr>
              <a:buNone/>
            </a:pPr>
            <a:r>
              <a:rPr lang="en-US" b="1" dirty="0" smtClean="0"/>
              <a:t>LESSONS LEARNED</a:t>
            </a:r>
          </a:p>
          <a:p>
            <a:r>
              <a:rPr lang="en-US" dirty="0" smtClean="0"/>
              <a:t>Energy loads dominated by “plug loads” and other internal loads (server rooms/data center)</a:t>
            </a:r>
          </a:p>
          <a:p>
            <a:r>
              <a:rPr lang="en-US" dirty="0" smtClean="0"/>
              <a:t>Simple solutions are the “best” (e.g. transpired collectors vs double-skin south façade for solar control &amp; passive heat collection)</a:t>
            </a:r>
            <a:endParaRPr lang="en-US" dirty="0"/>
          </a:p>
        </p:txBody>
      </p:sp>
      <p:sp>
        <p:nvSpPr>
          <p:cNvPr id="6" name="Content Placeholder 5"/>
          <p:cNvSpPr txBox="1">
            <a:spLocks/>
          </p:cNvSpPr>
          <p:nvPr/>
        </p:nvSpPr>
        <p:spPr bwMode="auto">
          <a:xfrm flipH="1">
            <a:off x="9707880" y="3733800"/>
            <a:ext cx="45719"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a:off x="9524999" y="3581400"/>
            <a:ext cx="76197"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a:off x="9372598" y="3581400"/>
            <a:ext cx="45719"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flipH="1">
            <a:off x="9143999" y="3276600"/>
            <a:ext cx="45719"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flipH="1">
            <a:off x="9143999" y="3429000"/>
            <a:ext cx="45719" cy="3842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457200" y="2708920"/>
            <a:ext cx="8229600" cy="3417243"/>
          </a:xfrm>
        </p:spPr>
        <p:txBody>
          <a:bodyPr/>
          <a:lstStyle/>
          <a:p>
            <a:pPr>
              <a:buNone/>
            </a:pPr>
            <a:endParaRPr lang="en-US" dirty="0"/>
          </a:p>
        </p:txBody>
      </p:sp>
      <p:sp>
        <p:nvSpPr>
          <p:cNvPr id="6" name="Content Placeholder 5"/>
          <p:cNvSpPr txBox="1">
            <a:spLocks/>
          </p:cNvSpPr>
          <p:nvPr/>
        </p:nvSpPr>
        <p:spPr bwMode="auto">
          <a:xfrm>
            <a:off x="457200" y="10668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a:off x="609600" y="12192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a:off x="762000" y="13716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0" y="1524000"/>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a:off x="0" y="1556792"/>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1" name="Title 10"/>
          <p:cNvSpPr>
            <a:spLocks noGrp="1"/>
          </p:cNvSpPr>
          <p:nvPr>
            <p:ph type="title"/>
          </p:nvPr>
        </p:nvSpPr>
        <p:spPr>
          <a:xfrm>
            <a:off x="457200" y="274638"/>
            <a:ext cx="8229600" cy="2218258"/>
          </a:xfrm>
        </p:spPr>
        <p:txBody>
          <a:bodyPr/>
          <a:lstStyle/>
          <a:p>
            <a:endParaRPr lang="en-US" dirty="0"/>
          </a:p>
        </p:txBody>
      </p:sp>
      <p:pic>
        <p:nvPicPr>
          <p:cNvPr id="450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6" name="Content Placeholder 5"/>
          <p:cNvSpPr txBox="1">
            <a:spLocks/>
          </p:cNvSpPr>
          <p:nvPr/>
        </p:nvSpPr>
        <p:spPr bwMode="auto">
          <a:xfrm>
            <a:off x="457200" y="10668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a:off x="609600" y="12192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a:off x="762000" y="13716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0" y="1524000"/>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a:off x="0" y="1556792"/>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46082" name="Picture 2"/>
          <p:cNvPicPr>
            <a:picLocks noGrp="1" noChangeAspect="1" noChangeArrowheads="1"/>
          </p:cNvPicPr>
          <p:nvPr>
            <p:ph sz="half" idx="1"/>
          </p:nvPr>
        </p:nvPicPr>
        <p:blipFill>
          <a:blip r:embed="rId3" cstate="print"/>
          <a:srcRect/>
          <a:stretch>
            <a:fillRect/>
          </a:stretch>
        </p:blipFill>
        <p:spPr bwMode="auto">
          <a:xfrm>
            <a:off x="0" y="1988840"/>
            <a:ext cx="4644008" cy="4176463"/>
          </a:xfrm>
          <a:prstGeom prst="rect">
            <a:avLst/>
          </a:prstGeom>
          <a:noFill/>
          <a:ln w="9525">
            <a:noFill/>
            <a:miter lim="800000"/>
            <a:headEnd/>
            <a:tailEnd/>
          </a:ln>
        </p:spPr>
      </p:pic>
      <p:pic>
        <p:nvPicPr>
          <p:cNvPr id="46083" name="Picture 3"/>
          <p:cNvPicPr>
            <a:picLocks noGrp="1" noChangeAspect="1" noChangeArrowheads="1"/>
          </p:cNvPicPr>
          <p:nvPr>
            <p:ph sz="half" idx="2"/>
          </p:nvPr>
        </p:nvPicPr>
        <p:blipFill>
          <a:blip r:embed="rId4" cstate="print"/>
          <a:srcRect/>
          <a:stretch>
            <a:fillRect/>
          </a:stretch>
        </p:blipFill>
        <p:spPr bwMode="auto">
          <a:xfrm>
            <a:off x="4648200" y="1988840"/>
            <a:ext cx="4495800"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6" name="Content Placeholder 5"/>
          <p:cNvSpPr txBox="1">
            <a:spLocks/>
          </p:cNvSpPr>
          <p:nvPr/>
        </p:nvSpPr>
        <p:spPr bwMode="auto">
          <a:xfrm>
            <a:off x="457200" y="10668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a:off x="609600" y="12192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a:off x="762000" y="13716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0" y="1524000"/>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a:off x="0" y="1556792"/>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47106" name="Picture 2"/>
          <p:cNvPicPr>
            <a:picLocks noGrp="1" noChangeAspect="1" noChangeArrowheads="1"/>
          </p:cNvPicPr>
          <p:nvPr>
            <p:ph sz="half" idx="1"/>
          </p:nvPr>
        </p:nvPicPr>
        <p:blipFill>
          <a:blip r:embed="rId3" cstate="print"/>
          <a:srcRect/>
          <a:stretch>
            <a:fillRect/>
          </a:stretch>
        </p:blipFill>
        <p:spPr bwMode="auto">
          <a:xfrm>
            <a:off x="0" y="1916832"/>
            <a:ext cx="4644008" cy="4248471"/>
          </a:xfrm>
          <a:prstGeom prst="rect">
            <a:avLst/>
          </a:prstGeom>
          <a:noFill/>
          <a:ln w="9525">
            <a:noFill/>
            <a:miter lim="800000"/>
            <a:headEnd/>
            <a:tailEnd/>
          </a:ln>
        </p:spPr>
      </p:pic>
      <p:pic>
        <p:nvPicPr>
          <p:cNvPr id="47107" name="Picture 3"/>
          <p:cNvPicPr>
            <a:picLocks noGrp="1" noChangeAspect="1" noChangeArrowheads="1"/>
          </p:cNvPicPr>
          <p:nvPr>
            <p:ph sz="half" idx="2"/>
          </p:nvPr>
        </p:nvPicPr>
        <p:blipFill>
          <a:blip r:embed="rId4" cstate="print"/>
          <a:srcRect/>
          <a:stretch>
            <a:fillRect/>
          </a:stretch>
        </p:blipFill>
        <p:spPr bwMode="auto">
          <a:xfrm>
            <a:off x="4648200" y="1916832"/>
            <a:ext cx="4495800" cy="42484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b="1" dirty="0" smtClean="0">
                <a:latin typeface="Arial" pitchFamily="34" charset="0"/>
                <a:cs typeface="Arial" pitchFamily="34" charset="0"/>
              </a:rPr>
              <a:t>Net-Zero NREL Administration Building</a:t>
            </a:r>
            <a:endParaRPr lang="en-US" sz="3200" b="1" dirty="0">
              <a:latin typeface="Arial" pitchFamily="34" charset="0"/>
              <a:cs typeface="Arial" pitchFamily="34" charset="0"/>
            </a:endParaRPr>
          </a:p>
        </p:txBody>
      </p:sp>
      <p:sp>
        <p:nvSpPr>
          <p:cNvPr id="6" name="Content Placeholder 5"/>
          <p:cNvSpPr txBox="1">
            <a:spLocks/>
          </p:cNvSpPr>
          <p:nvPr/>
        </p:nvSpPr>
        <p:spPr bwMode="auto">
          <a:xfrm>
            <a:off x="457200" y="10668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Content Placeholder 5"/>
          <p:cNvSpPr txBox="1">
            <a:spLocks/>
          </p:cNvSpPr>
          <p:nvPr/>
        </p:nvSpPr>
        <p:spPr bwMode="auto">
          <a:xfrm>
            <a:off x="609600" y="12192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Content Placeholder 5"/>
          <p:cNvSpPr txBox="1">
            <a:spLocks/>
          </p:cNvSpPr>
          <p:nvPr/>
        </p:nvSpPr>
        <p:spPr bwMode="auto">
          <a:xfrm>
            <a:off x="762000" y="13716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Content Placeholder 5"/>
          <p:cNvSpPr txBox="1">
            <a:spLocks/>
          </p:cNvSpPr>
          <p:nvPr/>
        </p:nvSpPr>
        <p:spPr bwMode="auto">
          <a:xfrm>
            <a:off x="0" y="1524000"/>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0" name="Content Placeholder 5"/>
          <p:cNvSpPr txBox="1">
            <a:spLocks/>
          </p:cNvSpPr>
          <p:nvPr/>
        </p:nvSpPr>
        <p:spPr bwMode="auto">
          <a:xfrm>
            <a:off x="0" y="1556792"/>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48130" name="Picture 2"/>
          <p:cNvPicPr>
            <a:picLocks noGrp="1" noChangeAspect="1" noChangeArrowheads="1"/>
          </p:cNvPicPr>
          <p:nvPr>
            <p:ph sz="half" idx="1"/>
          </p:nvPr>
        </p:nvPicPr>
        <p:blipFill>
          <a:blip r:embed="rId3" cstate="print"/>
          <a:srcRect/>
          <a:stretch>
            <a:fillRect/>
          </a:stretch>
        </p:blipFill>
        <p:spPr bwMode="auto">
          <a:xfrm>
            <a:off x="0" y="1600200"/>
            <a:ext cx="2339752" cy="4525963"/>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1900238" y="1628800"/>
            <a:ext cx="2743769" cy="4536504"/>
          </a:xfrm>
          <a:prstGeom prst="rect">
            <a:avLst/>
          </a:prstGeom>
          <a:noFill/>
          <a:ln w="9525">
            <a:noFill/>
            <a:miter lim="800000"/>
            <a:headEnd/>
            <a:tailEnd/>
          </a:ln>
        </p:spPr>
      </p:pic>
      <p:sp>
        <p:nvSpPr>
          <p:cNvPr id="14" name="Content Placeholder 11"/>
          <p:cNvSpPr>
            <a:spLocks noGrp="1"/>
          </p:cNvSpPr>
          <p:nvPr>
            <p:ph sz="half" idx="2"/>
          </p:nvPr>
        </p:nvSpPr>
        <p:spPr/>
        <p:txBody>
          <a:bodyPr/>
          <a:lstStyle/>
          <a:p>
            <a:pPr algn="ctr">
              <a:buNone/>
            </a:pPr>
            <a:r>
              <a:rPr lang="en-US" b="1" dirty="0" smtClean="0"/>
              <a:t>Measured Energy Use</a:t>
            </a:r>
          </a:p>
          <a:p>
            <a:r>
              <a:rPr lang="en-US" sz="2400" dirty="0" smtClean="0"/>
              <a:t>Annual Energy Consumption = 2,001,240 kWh/yr</a:t>
            </a:r>
          </a:p>
          <a:p>
            <a:pPr>
              <a:buNone/>
            </a:pPr>
            <a:r>
              <a:rPr lang="en-US" sz="2400" dirty="0" smtClean="0"/>
              <a:t>	= 9.18 kWh/SF-yr</a:t>
            </a:r>
          </a:p>
          <a:p>
            <a:pPr>
              <a:buNone/>
            </a:pPr>
            <a:endParaRPr lang="en-US" sz="1200" dirty="0" smtClean="0"/>
          </a:p>
          <a:p>
            <a:r>
              <a:rPr lang="en-US" sz="2400" dirty="0" smtClean="0"/>
              <a:t>Renewable Annual Energy Supply = 2,001,240 kWh/yr</a:t>
            </a:r>
          </a:p>
          <a:p>
            <a:pPr>
              <a:buNone/>
            </a:pPr>
            <a:r>
              <a:rPr lang="en-US" sz="2400" dirty="0" smtClean="0"/>
              <a:t>	= 9.18 kWh/SF-yr</a:t>
            </a:r>
          </a:p>
          <a:p>
            <a:pPr>
              <a:buNone/>
            </a:pPr>
            <a:endParaRPr lang="en-US" sz="1400" dirty="0" smtClean="0"/>
          </a:p>
          <a:p>
            <a:r>
              <a:rPr lang="en-US" sz="2400" dirty="0" smtClean="0"/>
              <a:t>Net Energy Use = 0 kWh/yr</a:t>
            </a:r>
          </a:p>
          <a:p>
            <a:pPr>
              <a:buNone/>
            </a:pPr>
            <a:r>
              <a:rPr lang="en-US" sz="2400" dirty="0" smtClean="0"/>
              <a:t>	(Excess sold to 3</a:t>
            </a:r>
            <a:r>
              <a:rPr lang="en-US" sz="2400" baseline="30000" dirty="0" smtClean="0"/>
              <a:t>rd</a:t>
            </a:r>
            <a:r>
              <a:rPr lang="en-US" sz="2400" dirty="0" smtClean="0"/>
              <a:t> party) </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idx="1"/>
          </p:nvPr>
        </p:nvSpPr>
        <p:spPr/>
        <p:txBody>
          <a:bodyPr/>
          <a:lstStyle/>
          <a:p>
            <a:pPr algn="ctr">
              <a:buNone/>
            </a:pPr>
            <a:r>
              <a:rPr lang="en-US" dirty="0" smtClean="0"/>
              <a:t> </a:t>
            </a:r>
          </a:p>
        </p:txBody>
      </p:sp>
      <p:sp>
        <p:nvSpPr>
          <p:cNvPr id="4" name="Rectangle 4"/>
          <p:cNvSpPr>
            <a:spLocks noGrp="1" noChangeArrowheads="1"/>
          </p:cNvSpPr>
          <p:nvPr>
            <p:ph type="title"/>
          </p:nvPr>
        </p:nvSpPr>
        <p:spPr>
          <a:xfrm>
            <a:off x="457200" y="214290"/>
            <a:ext cx="8229600" cy="1143000"/>
          </a:xfrm>
        </p:spPr>
        <p:txBody>
          <a:bodyPr/>
          <a:lstStyle/>
          <a:p>
            <a:r>
              <a:rPr lang="en-US" sz="4000" b="1" dirty="0" smtClean="0"/>
              <a:t>Advanced Energy Design Guidance</a:t>
            </a:r>
          </a:p>
        </p:txBody>
      </p:sp>
      <p:pic>
        <p:nvPicPr>
          <p:cNvPr id="5" name="Picture 4" descr="AEDG-SHC-cover_FINAL.tif"/>
          <p:cNvPicPr>
            <a:picLocks noChangeAspect="1"/>
          </p:cNvPicPr>
          <p:nvPr/>
        </p:nvPicPr>
        <p:blipFill>
          <a:blip r:embed="rId3" cstate="print"/>
          <a:stretch>
            <a:fillRect/>
          </a:stretch>
        </p:blipFill>
        <p:spPr>
          <a:xfrm>
            <a:off x="2714613" y="1500174"/>
            <a:ext cx="3714775" cy="478634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Major Energy Uses in a </a:t>
            </a:r>
            <a:br>
              <a:rPr lang="en-US" dirty="0" smtClean="0"/>
            </a:br>
            <a:r>
              <a:rPr lang="en-US" dirty="0" smtClean="0"/>
              <a:t>Large Hospital</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9276" y="1492979"/>
            <a:ext cx="6113251" cy="4106947"/>
          </a:xfrm>
        </p:spPr>
      </p:pic>
      <p:sp>
        <p:nvSpPr>
          <p:cNvPr id="4" name="Content Placeholder 3"/>
          <p:cNvSpPr>
            <a:spLocks noGrp="1"/>
          </p:cNvSpPr>
          <p:nvPr>
            <p:ph sz="half" idx="2"/>
          </p:nvPr>
        </p:nvSpPr>
        <p:spPr>
          <a:xfrm>
            <a:off x="4993818" y="1417637"/>
            <a:ext cx="4038600" cy="2247219"/>
          </a:xfrm>
          <a:blipFill>
            <a:blip r:embed="rId4"/>
            <a:tile tx="0" ty="0" sx="100000" sy="100000" flip="none" algn="tl"/>
          </a:blipFill>
          <a:ln w="38100">
            <a:solidFill>
              <a:srgbClr val="EE3B0D"/>
            </a:solidFill>
          </a:ln>
        </p:spPr>
        <p:txBody>
          <a:bodyPr>
            <a:normAutofit fontScale="92500" lnSpcReduction="20000"/>
          </a:bodyPr>
          <a:lstStyle/>
          <a:p>
            <a:r>
              <a:rPr lang="en-US" dirty="0" smtClean="0"/>
              <a:t>Where are the savings?</a:t>
            </a:r>
          </a:p>
          <a:p>
            <a:pPr lvl="1"/>
            <a:r>
              <a:rPr lang="en-US" dirty="0" smtClean="0"/>
              <a:t>Red: Reheat</a:t>
            </a:r>
          </a:p>
          <a:p>
            <a:pPr lvl="1"/>
            <a:r>
              <a:rPr lang="en-US" dirty="0" smtClean="0"/>
              <a:t>Green: Fans</a:t>
            </a:r>
          </a:p>
          <a:p>
            <a:pPr lvl="1"/>
            <a:r>
              <a:rPr lang="en-US" dirty="0" smtClean="0"/>
              <a:t>Blue: Cooling</a:t>
            </a:r>
          </a:p>
          <a:p>
            <a:pPr lvl="1"/>
            <a:r>
              <a:rPr lang="en-US" dirty="0" smtClean="0"/>
              <a:t>Yellow: Interior lights</a:t>
            </a:r>
          </a:p>
          <a:p>
            <a:pPr lvl="1"/>
            <a:r>
              <a:rPr lang="en-US" dirty="0" smtClean="0"/>
              <a:t>Top Black: Pumps</a:t>
            </a:r>
            <a:endParaRPr lang="en-US" dirty="0"/>
          </a:p>
        </p:txBody>
      </p:sp>
      <p:sp>
        <p:nvSpPr>
          <p:cNvPr id="7" name="Rectangle 6"/>
          <p:cNvSpPr/>
          <p:nvPr/>
        </p:nvSpPr>
        <p:spPr>
          <a:xfrm>
            <a:off x="2819400" y="6382464"/>
            <a:ext cx="3855351" cy="276999"/>
          </a:xfrm>
          <a:prstGeom prst="rect">
            <a:avLst/>
          </a:prstGeom>
        </p:spPr>
        <p:txBody>
          <a:bodyPr wrap="none">
            <a:spAutoFit/>
          </a:bodyPr>
          <a:lstStyle/>
          <a:p>
            <a:r>
              <a:rPr lang="en-US" b="1" dirty="0"/>
              <a:t>Source: 50% AEDG </a:t>
            </a:r>
            <a:r>
              <a:rPr lang="en-US" b="1" dirty="0" smtClean="0"/>
              <a:t>Large Hospitals from </a:t>
            </a:r>
            <a:r>
              <a:rPr lang="en-US" b="1" dirty="0"/>
              <a:t>ASHRAE</a:t>
            </a:r>
          </a:p>
        </p:txBody>
      </p:sp>
    </p:spTree>
    <p:extLst>
      <p:ext uri="{BB962C8B-B14F-4D97-AF65-F5344CB8AC3E}">
        <p14:creationId xmlns:p14="http://schemas.microsoft.com/office/powerpoint/2010/main" val="104139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Freeform 1">
            <a:extLst>
              <a:ext uri="{FF2B5EF4-FFF2-40B4-BE49-F238E27FC236}">
                <a16:creationId xmlns:a16="http://schemas.microsoft.com/office/drawing/2014/main" id="{0C972BBC-909A-DD00-5774-6688AE528B18}"/>
              </a:ext>
            </a:extLst>
          </p:cNvPr>
          <p:cNvSpPr/>
          <p:nvPr/>
        </p:nvSpPr>
        <p:spPr>
          <a:xfrm>
            <a:off x="1401508" y="3665562"/>
            <a:ext cx="6648729" cy="2340464"/>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sp>
        <p:nvSpPr>
          <p:cNvPr id="3" name="Rounded Rectangle 2">
            <a:extLst>
              <a:ext uri="{FF2B5EF4-FFF2-40B4-BE49-F238E27FC236}">
                <a16:creationId xmlns:a16="http://schemas.microsoft.com/office/drawing/2014/main" id="{D5ED66DE-908C-9C99-5918-538F2183CE57}"/>
              </a:ext>
            </a:extLst>
          </p:cNvPr>
          <p:cNvSpPr/>
          <p:nvPr/>
        </p:nvSpPr>
        <p:spPr>
          <a:xfrm rot="20495601">
            <a:off x="6443313" y="5435721"/>
            <a:ext cx="702078" cy="34289"/>
          </a:xfrm>
          <a:prstGeom prst="roundRect">
            <a:avLst>
              <a:gd name="adj" fmla="val 50000"/>
            </a:avLst>
          </a:prstGeom>
          <a:gradFill flip="none" rotWithShape="1">
            <a:gsLst>
              <a:gs pos="0">
                <a:schemeClr val="tx1">
                  <a:alpha val="37000"/>
                  <a:lumMod val="0"/>
                  <a:lumOff val="10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sp>
        <p:nvSpPr>
          <p:cNvPr id="6" name="Rounded Rectangle 5">
            <a:extLst>
              <a:ext uri="{FF2B5EF4-FFF2-40B4-BE49-F238E27FC236}">
                <a16:creationId xmlns:a16="http://schemas.microsoft.com/office/drawing/2014/main" id="{AEF52AAC-B64C-8D8B-D32B-E6FFAE9734EC}"/>
              </a:ext>
            </a:extLst>
          </p:cNvPr>
          <p:cNvSpPr/>
          <p:nvPr/>
        </p:nvSpPr>
        <p:spPr>
          <a:xfrm rot="20495601">
            <a:off x="3600456" y="4371424"/>
            <a:ext cx="702078" cy="34289"/>
          </a:xfrm>
          <a:prstGeom prst="roundRect">
            <a:avLst>
              <a:gd name="adj" fmla="val 50000"/>
            </a:avLst>
          </a:prstGeom>
          <a:gradFill flip="none" rotWithShape="1">
            <a:gsLst>
              <a:gs pos="0">
                <a:schemeClr val="tx1">
                  <a:alpha val="14000"/>
                  <a:lumMod val="0"/>
                  <a:lumOff val="100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grpSp>
        <p:nvGrpSpPr>
          <p:cNvPr id="8" name="Group 7">
            <a:extLst>
              <a:ext uri="{FF2B5EF4-FFF2-40B4-BE49-F238E27FC236}">
                <a16:creationId xmlns:a16="http://schemas.microsoft.com/office/drawing/2014/main" id="{593583D4-44DB-6C3D-93BA-3B0D6C7E559D}"/>
              </a:ext>
            </a:extLst>
          </p:cNvPr>
          <p:cNvGrpSpPr/>
          <p:nvPr/>
        </p:nvGrpSpPr>
        <p:grpSpPr>
          <a:xfrm>
            <a:off x="6141649" y="5452866"/>
            <a:ext cx="652704" cy="265776"/>
            <a:chOff x="8137554" y="5983721"/>
            <a:chExt cx="1013660" cy="412754"/>
          </a:xfrm>
        </p:grpSpPr>
        <p:sp>
          <p:nvSpPr>
            <p:cNvPr id="9" name="Oval 8">
              <a:extLst>
                <a:ext uri="{FF2B5EF4-FFF2-40B4-BE49-F238E27FC236}">
                  <a16:creationId xmlns:a16="http://schemas.microsoft.com/office/drawing/2014/main" id="{CD9D00A0-5DD9-12C1-4B73-BCBF8016AA01}"/>
                </a:ext>
              </a:extLst>
            </p:cNvPr>
            <p:cNvSpPr/>
            <p:nvPr/>
          </p:nvSpPr>
          <p:spPr>
            <a:xfrm>
              <a:off x="8137554" y="5983721"/>
              <a:ext cx="1013660" cy="412754"/>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sp>
          <p:nvSpPr>
            <p:cNvPr id="11" name="Oval 10">
              <a:extLst>
                <a:ext uri="{FF2B5EF4-FFF2-40B4-BE49-F238E27FC236}">
                  <a16:creationId xmlns:a16="http://schemas.microsoft.com/office/drawing/2014/main" id="{39D001B7-C964-8E76-1AC6-9BE9805E5F39}"/>
                </a:ext>
              </a:extLst>
            </p:cNvPr>
            <p:cNvSpPr/>
            <p:nvPr/>
          </p:nvSpPr>
          <p:spPr>
            <a:xfrm>
              <a:off x="8472519" y="6096000"/>
              <a:ext cx="352650" cy="143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32C2329C-4439-CCFC-14E8-42A9FADC7947}"/>
              </a:ext>
            </a:extLst>
          </p:cNvPr>
          <p:cNvGrpSpPr/>
          <p:nvPr/>
        </p:nvGrpSpPr>
        <p:grpSpPr>
          <a:xfrm>
            <a:off x="3446002" y="4433902"/>
            <a:ext cx="347678" cy="141572"/>
            <a:chOff x="8137554" y="5983721"/>
            <a:chExt cx="1013660" cy="412754"/>
          </a:xfrm>
        </p:grpSpPr>
        <p:sp>
          <p:nvSpPr>
            <p:cNvPr id="19" name="Oval 18">
              <a:extLst>
                <a:ext uri="{FF2B5EF4-FFF2-40B4-BE49-F238E27FC236}">
                  <a16:creationId xmlns:a16="http://schemas.microsoft.com/office/drawing/2014/main" id="{8145D387-1C1C-19D3-8470-6C56101BBBA5}"/>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sp>
          <p:nvSpPr>
            <p:cNvPr id="20" name="Oval 19">
              <a:extLst>
                <a:ext uri="{FF2B5EF4-FFF2-40B4-BE49-F238E27FC236}">
                  <a16:creationId xmlns:a16="http://schemas.microsoft.com/office/drawing/2014/main" id="{23846510-87AD-F09F-235A-E02953BAC3D9}"/>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Calibri" panose="020F0502020204030204"/>
              </a:endParaRPr>
            </a:p>
          </p:txBody>
        </p:sp>
      </p:grpSp>
      <p:cxnSp>
        <p:nvCxnSpPr>
          <p:cNvPr id="25" name="Straight Connector 24">
            <a:extLst>
              <a:ext uri="{FF2B5EF4-FFF2-40B4-BE49-F238E27FC236}">
                <a16:creationId xmlns:a16="http://schemas.microsoft.com/office/drawing/2014/main" id="{996F91C3-D57E-FA7C-BCE0-65DF4C9F7DA5}"/>
              </a:ext>
            </a:extLst>
          </p:cNvPr>
          <p:cNvCxnSpPr>
            <a:cxnSpLocks/>
          </p:cNvCxnSpPr>
          <p:nvPr/>
        </p:nvCxnSpPr>
        <p:spPr>
          <a:xfrm flipV="1">
            <a:off x="3619563" y="3074177"/>
            <a:ext cx="0" cy="142841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20CAA8-CED5-EEF6-C759-AA96D7FF40A9}"/>
              </a:ext>
            </a:extLst>
          </p:cNvPr>
          <p:cNvCxnSpPr/>
          <p:nvPr/>
        </p:nvCxnSpPr>
        <p:spPr>
          <a:xfrm flipV="1">
            <a:off x="6468001" y="4722742"/>
            <a:ext cx="0" cy="82693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D53F87-54A0-D785-B7A3-9EC09B9AB409}"/>
              </a:ext>
            </a:extLst>
          </p:cNvPr>
          <p:cNvSpPr txBox="1"/>
          <p:nvPr/>
        </p:nvSpPr>
        <p:spPr>
          <a:xfrm>
            <a:off x="6379798" y="3062636"/>
            <a:ext cx="1792658" cy="646331"/>
          </a:xfrm>
          <a:prstGeom prst="rect">
            <a:avLst/>
          </a:prstGeom>
          <a:noFill/>
        </p:spPr>
        <p:txBody>
          <a:bodyPr wrap="square" rtlCol="0" anchor="ctr">
            <a:spAutoFit/>
          </a:bodyPr>
          <a:lstStyle/>
          <a:p>
            <a:pPr defTabSz="342900" fontAlgn="auto">
              <a:spcBef>
                <a:spcPts val="0"/>
              </a:spcBef>
              <a:spcAft>
                <a:spcPts val="0"/>
              </a:spcAft>
              <a:defRPr/>
            </a:pPr>
            <a:r>
              <a:rPr lang="en-IN" sz="3600" b="1" dirty="0">
                <a:latin typeface="Calibri" panose="020F0502020204030204"/>
                <a:ea typeface="Roboto" panose="02000000000000000000" pitchFamily="2" charset="0"/>
                <a:cs typeface="Roboto" panose="02000000000000000000" pitchFamily="2" charset="0"/>
              </a:rPr>
              <a:t>2050</a:t>
            </a:r>
          </a:p>
        </p:txBody>
      </p:sp>
      <p:sp>
        <p:nvSpPr>
          <p:cNvPr id="31" name="TextBox 30">
            <a:extLst>
              <a:ext uri="{FF2B5EF4-FFF2-40B4-BE49-F238E27FC236}">
                <a16:creationId xmlns:a16="http://schemas.microsoft.com/office/drawing/2014/main" id="{B108B44E-0792-4F64-219B-418AD932DDE0}"/>
              </a:ext>
            </a:extLst>
          </p:cNvPr>
          <p:cNvSpPr txBox="1"/>
          <p:nvPr/>
        </p:nvSpPr>
        <p:spPr>
          <a:xfrm>
            <a:off x="6379799" y="3612433"/>
            <a:ext cx="2639707" cy="1015663"/>
          </a:xfrm>
          <a:prstGeom prst="rect">
            <a:avLst/>
          </a:prstGeom>
          <a:noFill/>
        </p:spPr>
        <p:txBody>
          <a:bodyPr wrap="square" rtlCol="0" anchor="t">
            <a:spAutoFit/>
          </a:bodyPr>
          <a:lstStyle/>
          <a:p>
            <a:pPr defTabSz="342900" fontAlgn="auto">
              <a:spcBef>
                <a:spcPts val="0"/>
              </a:spcBef>
              <a:spcAft>
                <a:spcPts val="0"/>
              </a:spcAft>
              <a:defRPr/>
            </a:pPr>
            <a:r>
              <a:rPr lang="en-IN" sz="1500" b="1" dirty="0">
                <a:solidFill>
                  <a:srgbClr val="C00000"/>
                </a:solidFill>
                <a:latin typeface="Calibri" panose="020F0502020204030204"/>
                <a:ea typeface="Roboto" panose="02000000000000000000" pitchFamily="2" charset="0"/>
                <a:cs typeface="Roboto" panose="02000000000000000000" pitchFamily="2" charset="0"/>
              </a:rPr>
              <a:t>all new and existing assets must be net zero GHG emissions across the whole life cycle</a:t>
            </a:r>
          </a:p>
        </p:txBody>
      </p:sp>
      <p:sp>
        <p:nvSpPr>
          <p:cNvPr id="42" name="TextBox 41">
            <a:extLst>
              <a:ext uri="{FF2B5EF4-FFF2-40B4-BE49-F238E27FC236}">
                <a16:creationId xmlns:a16="http://schemas.microsoft.com/office/drawing/2014/main" id="{E38ACC31-80DC-8737-32D7-EB2898ED70D7}"/>
              </a:ext>
            </a:extLst>
          </p:cNvPr>
          <p:cNvSpPr txBox="1"/>
          <p:nvPr/>
        </p:nvSpPr>
        <p:spPr>
          <a:xfrm>
            <a:off x="3538839" y="1735316"/>
            <a:ext cx="1791536" cy="646331"/>
          </a:xfrm>
          <a:prstGeom prst="rect">
            <a:avLst/>
          </a:prstGeom>
          <a:noFill/>
        </p:spPr>
        <p:txBody>
          <a:bodyPr wrap="square" rtlCol="0" anchor="ctr">
            <a:spAutoFit/>
          </a:bodyPr>
          <a:lstStyle/>
          <a:p>
            <a:pPr defTabSz="342900" fontAlgn="auto">
              <a:spcBef>
                <a:spcPts val="0"/>
              </a:spcBef>
              <a:spcAft>
                <a:spcPts val="0"/>
              </a:spcAft>
              <a:defRPr/>
            </a:pPr>
            <a:r>
              <a:rPr lang="en-IN" sz="3600" b="1" dirty="0">
                <a:latin typeface="Calibri" panose="020F0502020204030204"/>
                <a:ea typeface="Roboto" panose="02000000000000000000" pitchFamily="2" charset="0"/>
                <a:cs typeface="Roboto" panose="02000000000000000000" pitchFamily="2" charset="0"/>
              </a:rPr>
              <a:t>2030</a:t>
            </a:r>
          </a:p>
        </p:txBody>
      </p:sp>
      <p:sp>
        <p:nvSpPr>
          <p:cNvPr id="43" name="TextBox 42">
            <a:extLst>
              <a:ext uri="{FF2B5EF4-FFF2-40B4-BE49-F238E27FC236}">
                <a16:creationId xmlns:a16="http://schemas.microsoft.com/office/drawing/2014/main" id="{DD3C9500-28B6-546E-1C8F-F7371A734A0B}"/>
              </a:ext>
            </a:extLst>
          </p:cNvPr>
          <p:cNvSpPr txBox="1"/>
          <p:nvPr/>
        </p:nvSpPr>
        <p:spPr>
          <a:xfrm>
            <a:off x="3552310" y="2284011"/>
            <a:ext cx="2571351" cy="784830"/>
          </a:xfrm>
          <a:prstGeom prst="rect">
            <a:avLst/>
          </a:prstGeom>
          <a:noFill/>
        </p:spPr>
        <p:txBody>
          <a:bodyPr wrap="square" rtlCol="0" anchor="t">
            <a:spAutoFit/>
          </a:bodyPr>
          <a:lstStyle/>
          <a:p>
            <a:pPr defTabSz="342900" fontAlgn="auto">
              <a:spcBef>
                <a:spcPts val="0"/>
              </a:spcBef>
              <a:spcAft>
                <a:spcPts val="0"/>
              </a:spcAft>
              <a:defRPr/>
            </a:pPr>
            <a:r>
              <a:rPr lang="en-IN" sz="1500" b="1" dirty="0">
                <a:solidFill>
                  <a:srgbClr val="C00000"/>
                </a:solidFill>
                <a:latin typeface="Calibri" panose="020F0502020204030204"/>
                <a:ea typeface="Roboto" panose="02000000000000000000" pitchFamily="2" charset="0"/>
                <a:cs typeface="Roboto" panose="02000000000000000000" pitchFamily="2" charset="0"/>
              </a:rPr>
              <a:t>the global built environment must halve its 2015 GHG emissions</a:t>
            </a:r>
          </a:p>
        </p:txBody>
      </p:sp>
      <p:sp>
        <p:nvSpPr>
          <p:cNvPr id="15" name="TextBox 14">
            <a:extLst>
              <a:ext uri="{FF2B5EF4-FFF2-40B4-BE49-F238E27FC236}">
                <a16:creationId xmlns:a16="http://schemas.microsoft.com/office/drawing/2014/main" id="{1DD35C56-D32A-2670-4DF0-F1DFACA0B06D}"/>
              </a:ext>
            </a:extLst>
          </p:cNvPr>
          <p:cNvSpPr txBox="1"/>
          <p:nvPr/>
        </p:nvSpPr>
        <p:spPr>
          <a:xfrm>
            <a:off x="3730151" y="3111255"/>
            <a:ext cx="2571351" cy="1338828"/>
          </a:xfrm>
          <a:prstGeom prst="rect">
            <a:avLst/>
          </a:prstGeom>
          <a:noFill/>
        </p:spPr>
        <p:txBody>
          <a:bodyPr wrap="square" rtlCol="0" anchor="t">
            <a:spAutoFit/>
          </a:bodyPr>
          <a:lstStyle/>
          <a:p>
            <a:pPr marL="130969" indent="-130969" defTabSz="342900" fontAlgn="auto">
              <a:spcBef>
                <a:spcPts val="0"/>
              </a:spcBef>
              <a:spcAft>
                <a:spcPts val="0"/>
              </a:spcAft>
              <a:buFont typeface="Arial" panose="020B0604020202020204" pitchFamily="34" charset="0"/>
              <a:buChar char="•"/>
              <a:defRPr/>
            </a:pPr>
            <a:r>
              <a:rPr lang="en-IN" sz="1350" b="1" dirty="0">
                <a:solidFill>
                  <a:srgbClr val="C00000"/>
                </a:solidFill>
                <a:latin typeface="Calibri" panose="020F0502020204030204"/>
                <a:ea typeface="Roboto Condensed" panose="02000000000000000000" pitchFamily="2" charset="0"/>
                <a:cs typeface="Roboto Condensed" panose="02000000000000000000" pitchFamily="2" charset="0"/>
              </a:rPr>
              <a:t>All new buildings must be NZE</a:t>
            </a:r>
          </a:p>
          <a:p>
            <a:pPr marL="130969" indent="-130969" defTabSz="342900" fontAlgn="auto">
              <a:spcBef>
                <a:spcPts val="0"/>
              </a:spcBef>
              <a:spcAft>
                <a:spcPts val="0"/>
              </a:spcAft>
              <a:buFont typeface="Arial" panose="020B0604020202020204" pitchFamily="34" charset="0"/>
              <a:buChar char="•"/>
              <a:defRPr/>
            </a:pPr>
            <a:r>
              <a:rPr lang="en-IN" sz="1350" b="1" dirty="0">
                <a:solidFill>
                  <a:srgbClr val="C00000"/>
                </a:solidFill>
                <a:latin typeface="Calibri" panose="020F0502020204030204"/>
                <a:ea typeface="Roboto Condensed" panose="02000000000000000000" pitchFamily="2" charset="0"/>
                <a:cs typeface="Roboto Condensed" panose="02000000000000000000" pitchFamily="2" charset="0"/>
              </a:rPr>
              <a:t>Widespread EE retrofits of existing assets</a:t>
            </a:r>
          </a:p>
          <a:p>
            <a:pPr marL="130969" indent="-130969" defTabSz="342900" fontAlgn="auto">
              <a:spcBef>
                <a:spcPts val="0"/>
              </a:spcBef>
              <a:spcAft>
                <a:spcPts val="0"/>
              </a:spcAft>
              <a:buFont typeface="Arial" panose="020B0604020202020204" pitchFamily="34" charset="0"/>
              <a:buChar char="•"/>
              <a:defRPr/>
            </a:pPr>
            <a:r>
              <a:rPr lang="en-IN" sz="1350" b="1" dirty="0">
                <a:solidFill>
                  <a:srgbClr val="C00000"/>
                </a:solidFill>
                <a:latin typeface="Calibri" panose="020F0502020204030204"/>
                <a:ea typeface="Roboto Condensed" panose="02000000000000000000" pitchFamily="2" charset="0"/>
                <a:cs typeface="Roboto Condensed" panose="02000000000000000000" pitchFamily="2" charset="0"/>
              </a:rPr>
              <a:t>New construction embodied carbon must be reduced by at least 40%</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1801" y="4605013"/>
            <a:ext cx="1553923" cy="1144811"/>
          </a:xfrm>
          <a:prstGeom prst="rect">
            <a:avLst/>
          </a:prstGeom>
        </p:spPr>
      </p:pic>
      <p:sp>
        <p:nvSpPr>
          <p:cNvPr id="4" name="TextBox 3">
            <a:extLst>
              <a:ext uri="{FF2B5EF4-FFF2-40B4-BE49-F238E27FC236}">
                <a16:creationId xmlns:a16="http://schemas.microsoft.com/office/drawing/2014/main" id="{CED35614-2370-9AF3-1DDF-10BE4E467CB0}"/>
              </a:ext>
            </a:extLst>
          </p:cNvPr>
          <p:cNvSpPr txBox="1"/>
          <p:nvPr/>
        </p:nvSpPr>
        <p:spPr>
          <a:xfrm>
            <a:off x="381802" y="1070037"/>
            <a:ext cx="6696701" cy="646331"/>
          </a:xfrm>
          <a:prstGeom prst="rect">
            <a:avLst/>
          </a:prstGeom>
          <a:noFill/>
        </p:spPr>
        <p:txBody>
          <a:bodyPr wrap="square" rtlCol="0" anchor="ctr">
            <a:spAutoFit/>
          </a:bodyPr>
          <a:lstStyle/>
          <a:p>
            <a:pPr defTabSz="342900" fontAlgn="auto">
              <a:spcBef>
                <a:spcPts val="0"/>
              </a:spcBef>
              <a:spcAft>
                <a:spcPts val="0"/>
              </a:spcAft>
              <a:defRPr/>
            </a:pPr>
            <a:r>
              <a:rPr lang="en-IN" sz="3600" b="1" dirty="0">
                <a:latin typeface="Calibri" panose="020F0502020204030204" pitchFamily="34" charset="0"/>
                <a:ea typeface="Roboto" panose="02000000000000000000" pitchFamily="2" charset="0"/>
                <a:cs typeface="Calibri" panose="020F0502020204030204" pitchFamily="34" charset="0"/>
              </a:rPr>
              <a:t>Our goals…</a:t>
            </a:r>
          </a:p>
        </p:txBody>
      </p:sp>
      <p:pic>
        <p:nvPicPr>
          <p:cNvPr id="5" name="Picture 4"/>
          <p:cNvPicPr>
            <a:picLocks noChangeAspect="1"/>
          </p:cNvPicPr>
          <p:nvPr/>
        </p:nvPicPr>
        <p:blipFill>
          <a:blip r:embed="rId4"/>
          <a:stretch>
            <a:fillRect/>
          </a:stretch>
        </p:blipFill>
        <p:spPr>
          <a:xfrm>
            <a:off x="432239" y="4696692"/>
            <a:ext cx="1777561" cy="1475508"/>
          </a:xfrm>
          <a:prstGeom prst="rect">
            <a:avLst/>
          </a:prstGeom>
        </p:spPr>
      </p:pic>
    </p:spTree>
    <p:extLst>
      <p:ext uri="{BB962C8B-B14F-4D97-AF65-F5344CB8AC3E}">
        <p14:creationId xmlns:p14="http://schemas.microsoft.com/office/powerpoint/2010/main" val="139060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01" y="1374589"/>
            <a:ext cx="8965899" cy="186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How-To Tips</a:t>
            </a:r>
            <a:br>
              <a:rPr lang="en-US" dirty="0" smtClean="0"/>
            </a:br>
            <a:endParaRPr lang="en-US" dirty="0"/>
          </a:p>
        </p:txBody>
      </p:sp>
      <p:sp>
        <p:nvSpPr>
          <p:cNvPr id="3" name="Rectangle 2"/>
          <p:cNvSpPr/>
          <p:nvPr/>
        </p:nvSpPr>
        <p:spPr bwMode="auto">
          <a:xfrm>
            <a:off x="1524000" y="2362200"/>
            <a:ext cx="7475278" cy="194269"/>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3856285" y="6477000"/>
            <a:ext cx="4754315" cy="307777"/>
          </a:xfrm>
          <a:prstGeom prst="rect">
            <a:avLst/>
          </a:prstGeom>
          <a:noFill/>
        </p:spPr>
        <p:txBody>
          <a:bodyPr wrap="none" rtlCol="0">
            <a:spAutoFit/>
          </a:bodyPr>
          <a:lstStyle/>
          <a:p>
            <a:r>
              <a:rPr lang="en-US" sz="1400" b="1" dirty="0" smtClean="0"/>
              <a:t>Source: 50% AEDG for Large Hospitals from ASHRAE</a:t>
            </a:r>
            <a:endParaRPr lang="en-US" sz="14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00" y="3657600"/>
            <a:ext cx="7754447" cy="2514600"/>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761999" y="5562601"/>
            <a:ext cx="7170547" cy="544582"/>
          </a:xfrm>
          <a:prstGeom prst="rect">
            <a:avLst/>
          </a:prstGeom>
          <a:solidFill>
            <a:srgbClr val="FFFF00">
              <a:alpha val="30196"/>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916" y="3801704"/>
            <a:ext cx="7233794" cy="1171575"/>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bwMode="auto">
          <a:xfrm>
            <a:off x="1896052" y="4313146"/>
            <a:ext cx="7235658" cy="660133"/>
          </a:xfrm>
          <a:prstGeom prst="rect">
            <a:avLst/>
          </a:prstGeom>
          <a:solidFill>
            <a:srgbClr val="FFFF00">
              <a:alpha val="30196"/>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726247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Aggressively Address Reheat</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05200" y="1143000"/>
            <a:ext cx="4831745" cy="3050490"/>
          </a:xfrm>
        </p:spPr>
      </p:pic>
      <p:sp>
        <p:nvSpPr>
          <p:cNvPr id="3" name="Content Placeholder 2"/>
          <p:cNvSpPr>
            <a:spLocks noGrp="1"/>
          </p:cNvSpPr>
          <p:nvPr>
            <p:ph sz="half" idx="2"/>
          </p:nvPr>
        </p:nvSpPr>
        <p:spPr>
          <a:xfrm>
            <a:off x="685800" y="4343400"/>
            <a:ext cx="8001000" cy="1782763"/>
          </a:xfrm>
        </p:spPr>
        <p:txBody>
          <a:bodyPr/>
          <a:lstStyle/>
          <a:p>
            <a:r>
              <a:rPr lang="en-US" dirty="0" smtClean="0"/>
              <a:t>Supply dry air to OR</a:t>
            </a:r>
          </a:p>
          <a:p>
            <a:r>
              <a:rPr lang="en-US" dirty="0" smtClean="0"/>
              <a:t>Recover heat from chilled water system</a:t>
            </a:r>
            <a:endParaRPr lang="en-US" dirty="0"/>
          </a:p>
        </p:txBody>
      </p:sp>
      <p:sp>
        <p:nvSpPr>
          <p:cNvPr id="6" name="Rectangle 5"/>
          <p:cNvSpPr/>
          <p:nvPr/>
        </p:nvSpPr>
        <p:spPr>
          <a:xfrm>
            <a:off x="2819400" y="6382464"/>
            <a:ext cx="3855351" cy="276999"/>
          </a:xfrm>
          <a:prstGeom prst="rect">
            <a:avLst/>
          </a:prstGeom>
        </p:spPr>
        <p:txBody>
          <a:bodyPr wrap="none">
            <a:spAutoFit/>
          </a:bodyPr>
          <a:lstStyle/>
          <a:p>
            <a:r>
              <a:rPr lang="en-US" b="1" dirty="0"/>
              <a:t>Source: 50% AEDG </a:t>
            </a:r>
            <a:r>
              <a:rPr lang="en-US" b="1" dirty="0" smtClean="0"/>
              <a:t>Large Hospitals from </a:t>
            </a:r>
            <a:r>
              <a:rPr lang="en-US" b="1" dirty="0"/>
              <a:t>ASHRAE</a:t>
            </a:r>
          </a:p>
        </p:txBody>
      </p:sp>
    </p:spTree>
    <p:extLst>
      <p:ext uri="{BB962C8B-B14F-4D97-AF65-F5344CB8AC3E}">
        <p14:creationId xmlns:p14="http://schemas.microsoft.com/office/powerpoint/2010/main" val="4041287916"/>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650875" y="228600"/>
            <a:ext cx="7735888" cy="1200150"/>
          </a:xfrm>
        </p:spPr>
        <p:txBody>
          <a:bodyPr/>
          <a:lstStyle/>
          <a:p>
            <a:r>
              <a:rPr lang="en-US" sz="2800" dirty="0" smtClean="0">
                <a:solidFill>
                  <a:schemeClr val="tx1"/>
                </a:solidFill>
              </a:rPr>
              <a:t>50% AEDG for Large Hospitals</a:t>
            </a:r>
            <a:br>
              <a:rPr lang="en-US" sz="2800" dirty="0" smtClean="0">
                <a:solidFill>
                  <a:schemeClr val="tx1"/>
                </a:solidFill>
              </a:rPr>
            </a:br>
            <a:r>
              <a:rPr lang="en-US" sz="3600" dirty="0" smtClean="0"/>
              <a:t>WSHPs with DOAS</a:t>
            </a:r>
            <a:endParaRPr lang="en-US" sz="3600" dirty="0"/>
          </a:p>
        </p:txBody>
      </p:sp>
      <p:sp>
        <p:nvSpPr>
          <p:cNvPr id="2" name="Content Placeholder 1"/>
          <p:cNvSpPr>
            <a:spLocks noGrp="1"/>
          </p:cNvSpPr>
          <p:nvPr>
            <p:ph idx="1"/>
          </p:nvPr>
        </p:nvSpPr>
        <p:spPr>
          <a:xfrm>
            <a:off x="457200" y="1752600"/>
            <a:ext cx="8463776" cy="5181600"/>
          </a:xfrm>
        </p:spPr>
        <p:txBody>
          <a:bodyPr/>
          <a:lstStyle/>
          <a:p>
            <a:r>
              <a:rPr lang="en-US" sz="1800" b="1" dirty="0" smtClean="0"/>
              <a:t>WSHPs with two-stage or variable-speed compressors and variable-speed fans</a:t>
            </a:r>
          </a:p>
          <a:p>
            <a:pPr lvl="1"/>
            <a:r>
              <a:rPr lang="en-US" sz="2000" b="1" dirty="0" smtClean="0"/>
              <a:t>≥ </a:t>
            </a:r>
            <a:r>
              <a:rPr lang="en-US" sz="2000" b="1" dirty="0"/>
              <a:t>4 tons, but </a:t>
            </a:r>
            <a:r>
              <a:rPr lang="en-US" sz="2000" b="1" dirty="0" smtClean="0"/>
              <a:t>encouraged </a:t>
            </a:r>
            <a:r>
              <a:rPr lang="en-US" sz="2000" b="1" dirty="0"/>
              <a:t>for smaller </a:t>
            </a:r>
            <a:r>
              <a:rPr lang="en-US" sz="2000" b="1" dirty="0" smtClean="0"/>
              <a:t>units also</a:t>
            </a:r>
            <a:endParaRPr lang="en-US" sz="2000" b="1" dirty="0"/>
          </a:p>
          <a:p>
            <a:pPr lvl="1"/>
            <a:r>
              <a:rPr lang="en-US" sz="2000" b="1" dirty="0" smtClean="0"/>
              <a:t>Cooling: 17.6 </a:t>
            </a:r>
            <a:r>
              <a:rPr lang="en-US" sz="2000" b="1" dirty="0"/>
              <a:t>EER </a:t>
            </a:r>
            <a:r>
              <a:rPr lang="en-US" sz="2000" b="1" dirty="0" smtClean="0"/>
              <a:t>(part load), 15.0 </a:t>
            </a:r>
            <a:r>
              <a:rPr lang="en-US" sz="2000" b="1" dirty="0"/>
              <a:t>EER </a:t>
            </a:r>
            <a:r>
              <a:rPr lang="en-US" sz="2000" b="1" dirty="0" smtClean="0"/>
              <a:t>(full load)</a:t>
            </a:r>
            <a:endParaRPr lang="en-US" sz="2000" b="1" dirty="0"/>
          </a:p>
          <a:p>
            <a:pPr lvl="1"/>
            <a:r>
              <a:rPr lang="en-US" sz="2000" b="1" dirty="0" smtClean="0"/>
              <a:t>Heating: 5.7 </a:t>
            </a:r>
            <a:r>
              <a:rPr lang="en-US" sz="2000" b="1" dirty="0"/>
              <a:t>COP </a:t>
            </a:r>
            <a:r>
              <a:rPr lang="en-US" sz="2000" b="1" dirty="0" smtClean="0"/>
              <a:t>(part load), 5.0 </a:t>
            </a:r>
            <a:r>
              <a:rPr lang="en-US" sz="2000" b="1" dirty="0"/>
              <a:t>COP </a:t>
            </a:r>
            <a:r>
              <a:rPr lang="en-US" sz="2000" b="1" dirty="0" smtClean="0"/>
              <a:t>(full load)</a:t>
            </a:r>
            <a:endParaRPr lang="en-US" sz="2000" b="1" dirty="0"/>
          </a:p>
          <a:p>
            <a:r>
              <a:rPr lang="en-US" sz="1800" b="1" dirty="0" smtClean="0"/>
              <a:t>Dedicated OA system</a:t>
            </a:r>
          </a:p>
          <a:p>
            <a:pPr lvl="1"/>
            <a:r>
              <a:rPr lang="en-US" sz="1800" b="1" dirty="0" smtClean="0"/>
              <a:t>Deliver air cold when possible</a:t>
            </a:r>
            <a:endParaRPr lang="en-US" sz="1800" b="1" dirty="0"/>
          </a:p>
          <a:p>
            <a:pPr lvl="1"/>
            <a:r>
              <a:rPr lang="en-US" sz="1800" b="1" dirty="0" smtClean="0"/>
              <a:t>Exhaust-air energy recovery (60% effective)</a:t>
            </a:r>
          </a:p>
          <a:p>
            <a:pPr lvl="1"/>
            <a:r>
              <a:rPr lang="en-US" sz="1800" b="1" dirty="0" smtClean="0"/>
              <a:t>Demand-controlled ventilation</a:t>
            </a:r>
            <a:endParaRPr lang="en-US" sz="1800" b="1" dirty="0"/>
          </a:p>
        </p:txBody>
      </p:sp>
    </p:spTree>
    <p:extLst>
      <p:ext uri="{BB962C8B-B14F-4D97-AF65-F5344CB8AC3E}">
        <p14:creationId xmlns:p14="http://schemas.microsoft.com/office/powerpoint/2010/main" val="132051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solidFill>
                  <a:schemeClr val="tx1"/>
                </a:solidFill>
              </a:rPr>
              <a:t>50% AEDG for Large Hospitals</a:t>
            </a:r>
            <a:br>
              <a:rPr lang="en-US" sz="2800" dirty="0" smtClean="0">
                <a:solidFill>
                  <a:schemeClr val="tx1"/>
                </a:solidFill>
              </a:rPr>
            </a:br>
            <a:r>
              <a:rPr lang="en-US" sz="3600" dirty="0" smtClean="0"/>
              <a:t>Fan-Coils </a:t>
            </a:r>
            <a:r>
              <a:rPr lang="en-US" sz="3600" dirty="0"/>
              <a:t>with </a:t>
            </a:r>
            <a:r>
              <a:rPr lang="en-US" sz="3600" dirty="0" smtClean="0"/>
              <a:t>DOAS</a:t>
            </a:r>
            <a:endParaRPr lang="en-US" sz="3600" dirty="0"/>
          </a:p>
        </p:txBody>
      </p:sp>
      <p:sp>
        <p:nvSpPr>
          <p:cNvPr id="2" name="Content Placeholder 1"/>
          <p:cNvSpPr>
            <a:spLocks noGrp="1"/>
          </p:cNvSpPr>
          <p:nvPr>
            <p:ph idx="1"/>
          </p:nvPr>
        </p:nvSpPr>
        <p:spPr>
          <a:xfrm>
            <a:off x="739775" y="1676400"/>
            <a:ext cx="7642225" cy="4254500"/>
          </a:xfrm>
        </p:spPr>
        <p:txBody>
          <a:bodyPr>
            <a:noAutofit/>
          </a:bodyPr>
          <a:lstStyle/>
          <a:p>
            <a:r>
              <a:rPr lang="en-US" sz="1800" b="1" dirty="0" smtClean="0"/>
              <a:t>Multiple-speed or variable-speed fans</a:t>
            </a:r>
          </a:p>
          <a:p>
            <a:r>
              <a:rPr lang="en-US" sz="1800" b="1" dirty="0" smtClean="0"/>
              <a:t>Chiller </a:t>
            </a:r>
            <a:r>
              <a:rPr lang="en-US" sz="1800" b="1" dirty="0"/>
              <a:t>plant</a:t>
            </a:r>
          </a:p>
          <a:p>
            <a:pPr lvl="1"/>
            <a:r>
              <a:rPr lang="en-US" sz="1800" b="1" dirty="0" smtClean="0"/>
              <a:t>Chiller: 6.50 COP (0.54 kW/ton)</a:t>
            </a:r>
          </a:p>
          <a:p>
            <a:pPr lvl="1"/>
            <a:r>
              <a:rPr lang="en-US" sz="1800" b="1" dirty="0" smtClean="0"/>
              <a:t>15°F </a:t>
            </a:r>
            <a:r>
              <a:rPr lang="en-US" sz="1800" b="1" dirty="0"/>
              <a:t>chilled water </a:t>
            </a:r>
            <a:r>
              <a:rPr lang="el-GR" sz="1800" b="1" dirty="0"/>
              <a:t>Δ</a:t>
            </a:r>
            <a:r>
              <a:rPr lang="en-US" sz="1800" b="1" dirty="0" smtClean="0"/>
              <a:t>T</a:t>
            </a:r>
          </a:p>
          <a:p>
            <a:pPr lvl="1"/>
            <a:r>
              <a:rPr lang="en-US" sz="1800" b="1" dirty="0" smtClean="0"/>
              <a:t>14°F condenser water </a:t>
            </a:r>
            <a:r>
              <a:rPr lang="el-GR" sz="1800" b="1" dirty="0"/>
              <a:t>Δ</a:t>
            </a:r>
            <a:r>
              <a:rPr lang="en-US" sz="1800" b="1" dirty="0" smtClean="0"/>
              <a:t>T</a:t>
            </a:r>
          </a:p>
          <a:p>
            <a:pPr lvl="1"/>
            <a:r>
              <a:rPr lang="en-US" sz="1800" b="1" dirty="0" smtClean="0"/>
              <a:t>Variable-speed cooling tower fans</a:t>
            </a:r>
            <a:endParaRPr lang="en-US" sz="1800" b="1" dirty="0"/>
          </a:p>
          <a:p>
            <a:pPr lvl="1"/>
            <a:r>
              <a:rPr lang="en-US" sz="1800" b="1" dirty="0"/>
              <a:t>Control </a:t>
            </a:r>
            <a:r>
              <a:rPr lang="en-US" sz="1800" b="1" dirty="0" smtClean="0"/>
              <a:t>to minimize </a:t>
            </a:r>
            <a:r>
              <a:rPr lang="en-US" sz="1800" b="1" dirty="0"/>
              <a:t>chiller </a:t>
            </a:r>
            <a:r>
              <a:rPr lang="en-US" sz="1800" b="1" dirty="0" smtClean="0"/>
              <a:t>+ </a:t>
            </a:r>
            <a:r>
              <a:rPr lang="en-US" sz="1800" b="1" dirty="0"/>
              <a:t>tower </a:t>
            </a:r>
            <a:r>
              <a:rPr lang="en-US" sz="1800" b="1" dirty="0" smtClean="0"/>
              <a:t>energy</a:t>
            </a:r>
            <a:endParaRPr lang="en-US" sz="1800" b="1" dirty="0"/>
          </a:p>
          <a:p>
            <a:r>
              <a:rPr lang="en-US" sz="1800" b="1" dirty="0" smtClean="0"/>
              <a:t>Dedicated OA system</a:t>
            </a:r>
          </a:p>
          <a:p>
            <a:pPr lvl="1"/>
            <a:r>
              <a:rPr lang="en-US" sz="1800" b="1" dirty="0"/>
              <a:t>Deliver air cold when possible</a:t>
            </a:r>
          </a:p>
          <a:p>
            <a:pPr lvl="1"/>
            <a:r>
              <a:rPr lang="en-US" sz="1800" b="1" dirty="0"/>
              <a:t>Exhaust-air energy recovery (60% effective)</a:t>
            </a:r>
          </a:p>
          <a:p>
            <a:pPr lvl="1"/>
            <a:r>
              <a:rPr lang="en-US" sz="1800" b="1" dirty="0"/>
              <a:t>Demand-controlled ventilation</a:t>
            </a:r>
          </a:p>
        </p:txBody>
      </p:sp>
    </p:spTree>
    <p:extLst>
      <p:ext uri="{BB962C8B-B14F-4D97-AF65-F5344CB8AC3E}">
        <p14:creationId xmlns:p14="http://schemas.microsoft.com/office/powerpoint/2010/main" val="1458341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solidFill>
                  <a:schemeClr val="tx1"/>
                </a:solidFill>
              </a:rPr>
              <a:t>50% AEDG for Large Hospitals</a:t>
            </a:r>
            <a:br>
              <a:rPr lang="en-US" sz="2800" dirty="0" smtClean="0">
                <a:solidFill>
                  <a:schemeClr val="tx1"/>
                </a:solidFill>
              </a:rPr>
            </a:br>
            <a:r>
              <a:rPr lang="en-US" sz="3600" dirty="0" smtClean="0"/>
              <a:t>Chilled-Water VAV System</a:t>
            </a:r>
            <a:endParaRPr lang="en-US" sz="3600" dirty="0"/>
          </a:p>
        </p:txBody>
      </p:sp>
      <p:sp>
        <p:nvSpPr>
          <p:cNvPr id="2" name="Content Placeholder 1"/>
          <p:cNvSpPr>
            <a:spLocks noGrp="1"/>
          </p:cNvSpPr>
          <p:nvPr>
            <p:ph idx="1"/>
          </p:nvPr>
        </p:nvSpPr>
        <p:spPr/>
        <p:txBody>
          <a:bodyPr>
            <a:normAutofit fontScale="92500" lnSpcReduction="10000"/>
          </a:bodyPr>
          <a:lstStyle/>
          <a:p>
            <a:r>
              <a:rPr lang="en-US" dirty="0" smtClean="0"/>
              <a:t>Separate treatment of OA</a:t>
            </a:r>
            <a:endParaRPr lang="en-US" dirty="0"/>
          </a:p>
          <a:p>
            <a:pPr lvl="1"/>
            <a:r>
              <a:rPr lang="en-US" dirty="0" smtClean="0"/>
              <a:t>Exhaust-air </a:t>
            </a:r>
            <a:r>
              <a:rPr lang="en-US" dirty="0"/>
              <a:t>energy recovery (60% effective)</a:t>
            </a:r>
          </a:p>
          <a:p>
            <a:pPr lvl="1"/>
            <a:r>
              <a:rPr lang="en-US" dirty="0"/>
              <a:t>Demand-controlled ventilation</a:t>
            </a:r>
          </a:p>
          <a:p>
            <a:r>
              <a:rPr lang="en-US" dirty="0" smtClean="0"/>
              <a:t>Chiller plant</a:t>
            </a:r>
          </a:p>
          <a:p>
            <a:pPr lvl="1"/>
            <a:r>
              <a:rPr lang="en-US" dirty="0" smtClean="0"/>
              <a:t>Water-cooled heat recovery chiller</a:t>
            </a:r>
            <a:r>
              <a:rPr lang="en-US" dirty="0"/>
              <a:t>: </a:t>
            </a:r>
            <a:r>
              <a:rPr lang="en-US" dirty="0" smtClean="0"/>
              <a:t>4.55 COP</a:t>
            </a:r>
            <a:endParaRPr lang="en-US" dirty="0"/>
          </a:p>
          <a:p>
            <a:pPr lvl="1"/>
            <a:r>
              <a:rPr lang="en-US" dirty="0"/>
              <a:t>Water-cooled </a:t>
            </a:r>
            <a:r>
              <a:rPr lang="en-US" dirty="0" smtClean="0"/>
              <a:t>cooling-only chiller</a:t>
            </a:r>
            <a:r>
              <a:rPr lang="en-US" dirty="0"/>
              <a:t>: </a:t>
            </a:r>
            <a:r>
              <a:rPr lang="en-US" dirty="0" smtClean="0"/>
              <a:t>6.50 COP</a:t>
            </a:r>
            <a:endParaRPr lang="en-US" dirty="0"/>
          </a:p>
          <a:p>
            <a:pPr lvl="1"/>
            <a:r>
              <a:rPr lang="en-US" dirty="0" smtClean="0"/>
              <a:t>15°F </a:t>
            </a:r>
            <a:r>
              <a:rPr lang="en-US" dirty="0"/>
              <a:t>chilled water </a:t>
            </a:r>
            <a:r>
              <a:rPr lang="el-GR" dirty="0"/>
              <a:t>Δ</a:t>
            </a:r>
            <a:r>
              <a:rPr lang="en-US" dirty="0"/>
              <a:t>T</a:t>
            </a:r>
          </a:p>
          <a:p>
            <a:pPr lvl="1"/>
            <a:r>
              <a:rPr lang="en-US" dirty="0"/>
              <a:t>14°F condenser water </a:t>
            </a:r>
            <a:r>
              <a:rPr lang="el-GR" dirty="0"/>
              <a:t>Δ</a:t>
            </a:r>
            <a:r>
              <a:rPr lang="en-US" dirty="0"/>
              <a:t>T</a:t>
            </a:r>
          </a:p>
          <a:p>
            <a:pPr lvl="1"/>
            <a:r>
              <a:rPr lang="en-US" dirty="0"/>
              <a:t>Variable-speed cooling tower fans</a:t>
            </a:r>
          </a:p>
          <a:p>
            <a:pPr lvl="1"/>
            <a:r>
              <a:rPr lang="en-US" dirty="0"/>
              <a:t>Control to minimize chiller + tower energy</a:t>
            </a:r>
          </a:p>
        </p:txBody>
      </p:sp>
    </p:spTree>
    <p:extLst>
      <p:ext uri="{BB962C8B-B14F-4D97-AF65-F5344CB8AC3E}">
        <p14:creationId xmlns:p14="http://schemas.microsoft.com/office/powerpoint/2010/main" val="2317837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Overventilation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Sensing technologies</a:t>
            </a:r>
          </a:p>
          <a:p>
            <a:pPr lvl="1"/>
            <a:r>
              <a:rPr lang="en-US" dirty="0" smtClean="0"/>
              <a:t>CO2 sensors in densely occupied spaces</a:t>
            </a:r>
          </a:p>
          <a:p>
            <a:pPr lvl="1"/>
            <a:r>
              <a:rPr lang="en-US" dirty="0" smtClean="0"/>
              <a:t>Occupancy sensors  where population variation is minimal</a:t>
            </a:r>
          </a:p>
          <a:p>
            <a:pPr lvl="1"/>
            <a:r>
              <a:rPr lang="en-US" dirty="0" smtClean="0"/>
              <a:t>Time-of-day for zones that are sparsely occupied or predicted occupancy patterns</a:t>
            </a:r>
          </a:p>
          <a:p>
            <a:r>
              <a:rPr lang="en-US" dirty="0" err="1" smtClean="0"/>
              <a:t>Std</a:t>
            </a:r>
            <a:r>
              <a:rPr lang="en-US" dirty="0" smtClean="0"/>
              <a:t> 170</a:t>
            </a:r>
          </a:p>
          <a:p>
            <a:pPr lvl="1"/>
            <a:r>
              <a:rPr lang="en-US" i="1" dirty="0" smtClean="0"/>
              <a:t>“Reduce airflow rates during unoccupied hours in surgery rooms and other spaces with minimum air-change requirements”</a:t>
            </a:r>
          </a:p>
          <a:p>
            <a:pPr lvl="1"/>
            <a:r>
              <a:rPr lang="en-US" dirty="0" smtClean="0"/>
              <a:t>Maintain pressurization requirements</a:t>
            </a:r>
          </a:p>
        </p:txBody>
      </p:sp>
    </p:spTree>
    <p:extLst>
      <p:ext uri="{BB962C8B-B14F-4D97-AF65-F5344CB8AC3E}">
        <p14:creationId xmlns:p14="http://schemas.microsoft.com/office/powerpoint/2010/main" val="3874828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Guide Contents—Case Studies</a:t>
            </a:r>
            <a:endParaRPr lang="en-US" b="1" dirty="0"/>
          </a:p>
        </p:txBody>
      </p:sp>
      <p:sp>
        <p:nvSpPr>
          <p:cNvPr id="27" name="Content Placeholder 26"/>
          <p:cNvSpPr>
            <a:spLocks noGrp="1"/>
          </p:cNvSpPr>
          <p:nvPr>
            <p:ph idx="1"/>
          </p:nvPr>
        </p:nvSpPr>
        <p:spPr>
          <a:xfrm>
            <a:off x="492125" y="1447801"/>
            <a:ext cx="4943475" cy="5088466"/>
          </a:xfrm>
        </p:spPr>
        <p:txBody>
          <a:bodyPr>
            <a:normAutofit fontScale="70000" lnSpcReduction="20000"/>
          </a:bodyPr>
          <a:lstStyle/>
          <a:p>
            <a:pPr marL="0" indent="0">
              <a:buNone/>
            </a:pPr>
            <a:r>
              <a:rPr lang="en-US" u="sng" dirty="0" smtClean="0"/>
              <a:t>Great River Medical Center</a:t>
            </a:r>
          </a:p>
          <a:p>
            <a:pPr marL="0" indent="0">
              <a:buNone/>
            </a:pPr>
            <a:endParaRPr lang="en-US" u="sng" dirty="0" smtClean="0"/>
          </a:p>
          <a:p>
            <a:pPr>
              <a:lnSpc>
                <a:spcPct val="110000"/>
              </a:lnSpc>
            </a:pPr>
            <a:r>
              <a:rPr lang="en-US" sz="2600" dirty="0" smtClean="0"/>
              <a:t>West Burlington, Iowa</a:t>
            </a:r>
          </a:p>
          <a:p>
            <a:pPr>
              <a:lnSpc>
                <a:spcPct val="110000"/>
              </a:lnSpc>
            </a:pPr>
            <a:r>
              <a:rPr lang="en-US" sz="2600" dirty="0" smtClean="0"/>
              <a:t>700,000 ft</a:t>
            </a:r>
            <a:r>
              <a:rPr lang="en-US" sz="2600" baseline="30000" dirty="0" smtClean="0"/>
              <a:t>2</a:t>
            </a:r>
            <a:endParaRPr lang="en-US" sz="2600" dirty="0" smtClean="0"/>
          </a:p>
          <a:p>
            <a:pPr>
              <a:lnSpc>
                <a:spcPct val="110000"/>
              </a:lnSpc>
            </a:pPr>
            <a:r>
              <a:rPr lang="en-US" sz="2600" dirty="0" smtClean="0"/>
              <a:t>190 inpatient beds, 8 operating rooms</a:t>
            </a:r>
          </a:p>
          <a:p>
            <a:pPr>
              <a:lnSpc>
                <a:spcPct val="110000"/>
              </a:lnSpc>
            </a:pPr>
            <a:r>
              <a:rPr lang="en-US" sz="2600" dirty="0" smtClean="0"/>
              <a:t>Two 99,000-ft</a:t>
            </a:r>
            <a:r>
              <a:rPr lang="en-US" sz="2600" baseline="30000" dirty="0" smtClean="0"/>
              <a:t>2</a:t>
            </a:r>
            <a:r>
              <a:rPr lang="en-US" sz="2600" dirty="0" smtClean="0"/>
              <a:t> medical office buildings</a:t>
            </a:r>
          </a:p>
          <a:p>
            <a:pPr>
              <a:lnSpc>
                <a:spcPct val="120000"/>
              </a:lnSpc>
            </a:pPr>
            <a:r>
              <a:rPr lang="en-US" sz="2600" dirty="0" smtClean="0"/>
              <a:t>Heated and cooled with one of the largest lake-coupled geothermal system in the United States</a:t>
            </a:r>
          </a:p>
          <a:p>
            <a:pPr lvl="1">
              <a:lnSpc>
                <a:spcPct val="110000"/>
              </a:lnSpc>
            </a:pPr>
            <a:r>
              <a:rPr lang="en-US" sz="2100" dirty="0" smtClean="0"/>
              <a:t>1800 tons of cooling</a:t>
            </a:r>
          </a:p>
          <a:p>
            <a:pPr lvl="1">
              <a:lnSpc>
                <a:spcPct val="110000"/>
              </a:lnSpc>
            </a:pPr>
            <a:r>
              <a:rPr lang="en-US" sz="2100" dirty="0" smtClean="0"/>
              <a:t>85-mile long piping system</a:t>
            </a:r>
          </a:p>
          <a:p>
            <a:pPr lvl="1">
              <a:lnSpc>
                <a:spcPct val="110000"/>
              </a:lnSpc>
            </a:pPr>
            <a:r>
              <a:rPr lang="en-US" sz="2100" dirty="0" smtClean="0"/>
              <a:t>800 heat pumps</a:t>
            </a:r>
          </a:p>
          <a:p>
            <a:pPr>
              <a:lnSpc>
                <a:spcPct val="110000"/>
              </a:lnSpc>
            </a:pPr>
            <a:r>
              <a:rPr lang="en-US" sz="2600" dirty="0" smtClean="0"/>
              <a:t>96 </a:t>
            </a:r>
            <a:r>
              <a:rPr lang="en-US" sz="2600" dirty="0" err="1" smtClean="0"/>
              <a:t>kBtu</a:t>
            </a:r>
            <a:r>
              <a:rPr lang="en-US" sz="2600" dirty="0" smtClean="0"/>
              <a:t>/ft</a:t>
            </a:r>
            <a:r>
              <a:rPr lang="en-US" sz="2600" baseline="30000" dirty="0" smtClean="0"/>
              <a:t>2</a:t>
            </a:r>
            <a:r>
              <a:rPr lang="en-US" sz="2600" dirty="0" smtClean="0"/>
              <a:t>·yr whole-building energy use intensity</a:t>
            </a:r>
          </a:p>
          <a:p>
            <a:pPr lvl="1">
              <a:lnSpc>
                <a:spcPct val="110000"/>
              </a:lnSpc>
            </a:pPr>
            <a:r>
              <a:rPr lang="en-US" sz="2100" dirty="0" smtClean="0"/>
              <a:t>Average hospital is at about 240 </a:t>
            </a:r>
            <a:r>
              <a:rPr lang="en-US" sz="2100" dirty="0" err="1" smtClean="0"/>
              <a:t>kBtu</a:t>
            </a:r>
            <a:r>
              <a:rPr lang="en-US" sz="2100" dirty="0" smtClean="0"/>
              <a:t>/ft</a:t>
            </a:r>
            <a:r>
              <a:rPr lang="en-US" sz="2100" baseline="30000" dirty="0" smtClean="0"/>
              <a:t>2</a:t>
            </a:r>
            <a:r>
              <a:rPr lang="en-US" sz="2100" dirty="0" smtClean="0"/>
              <a:t>·yr</a:t>
            </a:r>
          </a:p>
          <a:p>
            <a:pPr>
              <a:lnSpc>
                <a:spcPct val="110000"/>
              </a:lnSpc>
            </a:pPr>
            <a:r>
              <a:rPr lang="en-US" sz="2600" dirty="0" smtClean="0"/>
              <a:t>$0.94/ft</a:t>
            </a:r>
            <a:r>
              <a:rPr lang="en-US" sz="2600" baseline="30000" dirty="0" smtClean="0"/>
              <a:t>2</a:t>
            </a:r>
            <a:r>
              <a:rPr lang="en-US" sz="2600" dirty="0" smtClean="0"/>
              <a:t>·yr in utility costs</a:t>
            </a:r>
          </a:p>
          <a:p>
            <a:pPr lvl="1">
              <a:lnSpc>
                <a:spcPct val="110000"/>
              </a:lnSpc>
            </a:pPr>
            <a:r>
              <a:rPr lang="en-US" sz="2100" dirty="0" smtClean="0"/>
              <a:t>Average hospital is at about $2.39/ft</a:t>
            </a:r>
            <a:r>
              <a:rPr lang="en-US" sz="2100" baseline="30000" dirty="0" smtClean="0"/>
              <a:t>2</a:t>
            </a:r>
            <a:r>
              <a:rPr lang="en-US" sz="2100" dirty="0" smtClean="0"/>
              <a:t>·yr</a:t>
            </a:r>
          </a:p>
        </p:txBody>
      </p:sp>
      <p:pic>
        <p:nvPicPr>
          <p:cNvPr id="5" name="Content Placeholder 4"/>
          <p:cNvPicPr>
            <a:picLocks noGrp="1" noChangeAspect="1"/>
          </p:cNvPicPr>
          <p:nvPr>
            <p:ph sz="half" idx="4294967295"/>
          </p:nvPr>
        </p:nvPicPr>
        <p:blipFill>
          <a:blip r:embed="rId3" cstate="email">
            <a:extLst>
              <a:ext uri="{28A0092B-C50C-407E-A947-70E740481C1C}">
                <a14:useLocalDpi xmlns:a14="http://schemas.microsoft.com/office/drawing/2010/main" val="0"/>
              </a:ext>
            </a:extLst>
          </a:blip>
          <a:stretch>
            <a:fillRect/>
          </a:stretch>
        </p:blipFill>
        <p:spPr>
          <a:xfrm>
            <a:off x="5486400" y="1585382"/>
            <a:ext cx="3437467" cy="2148417"/>
          </a:xfrm>
        </p:spPr>
      </p:pic>
      <p:pic>
        <p:nvPicPr>
          <p:cNvPr id="6" name="Content Placeholder 5"/>
          <p:cNvPicPr>
            <a:picLocks noGrp="1" noChangeAspect="1"/>
          </p:cNvPicPr>
          <p:nvPr>
            <p:ph sz="half" idx="4294967295"/>
          </p:nvPr>
        </p:nvPicPr>
        <p:blipFill>
          <a:blip r:embed="rId4" cstate="email">
            <a:extLst>
              <a:ext uri="{28A0092B-C50C-407E-A947-70E740481C1C}">
                <a14:useLocalDpi xmlns:a14="http://schemas.microsoft.com/office/drawing/2010/main" val="0"/>
              </a:ext>
            </a:extLst>
          </a:blip>
          <a:stretch>
            <a:fillRect/>
          </a:stretch>
        </p:blipFill>
        <p:spPr>
          <a:xfrm>
            <a:off x="5493808" y="3843867"/>
            <a:ext cx="3463925" cy="2286000"/>
          </a:xfrm>
        </p:spPr>
      </p:pic>
    </p:spTree>
    <p:extLst>
      <p:ext uri="{BB962C8B-B14F-4D97-AF65-F5344CB8AC3E}">
        <p14:creationId xmlns:p14="http://schemas.microsoft.com/office/powerpoint/2010/main" val="2260046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defRPr/>
            </a:pPr>
            <a:r>
              <a:rPr lang="en-US" sz="3600" b="1" dirty="0" err="1" smtClean="0"/>
              <a:t>Honoré</a:t>
            </a:r>
            <a:r>
              <a:rPr lang="en-US" sz="3600" b="1" dirty="0" smtClean="0"/>
              <a:t>-Mercier Hospital</a:t>
            </a:r>
            <a:br>
              <a:rPr lang="en-US" sz="3600" b="1" dirty="0" smtClean="0"/>
            </a:br>
            <a:r>
              <a:rPr lang="en-US" sz="3600" b="1" dirty="0" smtClean="0"/>
              <a:t>Saint-</a:t>
            </a:r>
            <a:r>
              <a:rPr lang="en-US" sz="3600" b="1" dirty="0" err="1" smtClean="0"/>
              <a:t>Hyacintha</a:t>
            </a:r>
            <a:r>
              <a:rPr lang="en-US" sz="3600" b="1" dirty="0" smtClean="0"/>
              <a:t>, Quebec</a:t>
            </a:r>
            <a:endParaRPr lang="en-US" sz="3600" dirty="0" smtClean="0"/>
          </a:p>
        </p:txBody>
      </p:sp>
      <p:pic>
        <p:nvPicPr>
          <p:cNvPr id="7" name="Picture Placeholder 4" descr="tech_award_Honore-Mercier Hospital.tif"/>
          <p:cNvPicPr>
            <a:picLocks noGrp="1" noChangeAspect="1"/>
          </p:cNvPicPr>
          <p:nvPr>
            <p:ph idx="1"/>
          </p:nvPr>
        </p:nvPicPr>
        <p:blipFill>
          <a:blip r:embed="rId3" cstate="print"/>
          <a:srcRect l="5197" r="5197"/>
          <a:stretch>
            <a:fillRect/>
          </a:stretch>
        </p:blipFill>
        <p:spPr bwMode="auto">
          <a:xfrm>
            <a:off x="857224" y="1600200"/>
            <a:ext cx="742955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defRPr/>
            </a:pPr>
            <a:r>
              <a:rPr lang="en-US" sz="3600" b="1" dirty="0" err="1" smtClean="0"/>
              <a:t>Honoré</a:t>
            </a:r>
            <a:r>
              <a:rPr lang="en-US" sz="3600" b="1" dirty="0" smtClean="0"/>
              <a:t>-Mercier Hospital</a:t>
            </a:r>
          </a:p>
        </p:txBody>
      </p:sp>
      <p:sp>
        <p:nvSpPr>
          <p:cNvPr id="7" name="Rectangle 3"/>
          <p:cNvSpPr>
            <a:spLocks noGrp="1" noChangeArrowheads="1"/>
          </p:cNvSpPr>
          <p:nvPr>
            <p:ph idx="1"/>
          </p:nvPr>
        </p:nvSpPr>
        <p:spPr/>
        <p:txBody>
          <a:bodyPr/>
          <a:lstStyle/>
          <a:p>
            <a:pPr>
              <a:defRPr/>
            </a:pPr>
            <a:r>
              <a:rPr lang="en-US" dirty="0" smtClean="0"/>
              <a:t>Building Information</a:t>
            </a:r>
          </a:p>
          <a:p>
            <a:pPr>
              <a:buFont typeface="Wingdings" pitchFamily="2" charset="2"/>
              <a:buNone/>
              <a:defRPr/>
            </a:pPr>
            <a:r>
              <a:rPr lang="en-US" dirty="0" smtClean="0"/>
              <a:t>	*   135,000 SF Renovation + 90,000</a:t>
            </a:r>
          </a:p>
          <a:p>
            <a:pPr>
              <a:buFont typeface="Wingdings" pitchFamily="2" charset="2"/>
              <a:buNone/>
              <a:defRPr/>
            </a:pPr>
            <a:r>
              <a:rPr lang="en-US" dirty="0" smtClean="0"/>
              <a:t>		 SF New Construction</a:t>
            </a:r>
          </a:p>
          <a:p>
            <a:pPr>
              <a:buFont typeface="Wingdings" pitchFamily="2" charset="2"/>
              <a:buNone/>
              <a:defRPr/>
            </a:pPr>
            <a:r>
              <a:rPr lang="en-US" dirty="0" smtClean="0"/>
              <a:t>	*   300 Beds; Emergency, ICU, ORs,</a:t>
            </a:r>
          </a:p>
          <a:p>
            <a:pPr>
              <a:buFont typeface="Wingdings" pitchFamily="2" charset="2"/>
              <a:buNone/>
              <a:defRPr/>
            </a:pPr>
            <a:r>
              <a:rPr lang="en-US" dirty="0" smtClean="0"/>
              <a:t>		 Labs, Nuclear Meds, Imaging,</a:t>
            </a:r>
          </a:p>
          <a:p>
            <a:pPr>
              <a:buFont typeface="Wingdings" pitchFamily="2" charset="2"/>
              <a:buNone/>
              <a:defRPr/>
            </a:pPr>
            <a:r>
              <a:rPr lang="en-US" dirty="0" smtClean="0"/>
              <a:t>		 Oncology, Sterilization, Food</a:t>
            </a:r>
          </a:p>
          <a:p>
            <a:pPr>
              <a:buFont typeface="Wingdings" pitchFamily="2" charset="2"/>
              <a:buNone/>
              <a:defRPr/>
            </a:pPr>
            <a:r>
              <a:rPr lang="en-US" dirty="0" smtClean="0"/>
              <a:t>		 Services, Clinics &amp; Pharmacy</a:t>
            </a:r>
          </a:p>
          <a:p>
            <a:pPr>
              <a:buFont typeface="Wingdings" pitchFamily="2" charset="2"/>
              <a:buNone/>
              <a:defRPr/>
            </a:pPr>
            <a:r>
              <a:rPr lang="en-US" dirty="0" smtClean="0"/>
              <a:t>	*   Decontamination (</a:t>
            </a:r>
            <a:r>
              <a:rPr lang="en-US" dirty="0" err="1" smtClean="0"/>
              <a:t>Aspergillus</a:t>
            </a:r>
            <a:r>
              <a:rPr lang="en-US" dirty="0" smtClean="0"/>
              <a:t>) of Entire Facility</a:t>
            </a:r>
          </a:p>
          <a:p>
            <a:pPr>
              <a:buFont typeface="Wingdings" pitchFamily="2" charset="2"/>
              <a:buNone/>
              <a:defRPr/>
            </a:pPr>
            <a:endParaRPr lang="en-US"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defRPr/>
            </a:pPr>
            <a:r>
              <a:rPr lang="en-US" sz="3600" b="1" dirty="0" err="1" smtClean="0"/>
              <a:t>Honoré</a:t>
            </a:r>
            <a:r>
              <a:rPr lang="en-US" sz="3600" b="1" dirty="0" smtClean="0"/>
              <a:t>-Mercier Hospital</a:t>
            </a:r>
          </a:p>
        </p:txBody>
      </p:sp>
      <p:sp>
        <p:nvSpPr>
          <p:cNvPr id="6" name="Rectangle 3"/>
          <p:cNvSpPr>
            <a:spLocks noGrp="1" noChangeArrowheads="1"/>
          </p:cNvSpPr>
          <p:nvPr>
            <p:ph idx="1"/>
          </p:nvPr>
        </p:nvSpPr>
        <p:spPr/>
        <p:txBody>
          <a:bodyPr/>
          <a:lstStyle/>
          <a:p>
            <a:pPr>
              <a:defRPr/>
            </a:pPr>
            <a:r>
              <a:rPr lang="en-US" dirty="0" smtClean="0"/>
              <a:t>Building Energy Efficiency Measures</a:t>
            </a:r>
          </a:p>
          <a:p>
            <a:pPr>
              <a:buFont typeface="Wingdings" pitchFamily="2" charset="2"/>
              <a:buNone/>
              <a:defRPr/>
            </a:pPr>
            <a:r>
              <a:rPr lang="en-US" dirty="0" smtClean="0"/>
              <a:t>	*   Enthalpy Wheels &amp; Run-around Coils in Exhaust Air</a:t>
            </a:r>
          </a:p>
          <a:p>
            <a:pPr>
              <a:buFont typeface="Wingdings" pitchFamily="2" charset="2"/>
              <a:buNone/>
              <a:defRPr/>
            </a:pPr>
            <a:r>
              <a:rPr lang="en-US" dirty="0" smtClean="0"/>
              <a:t>	*   Low Temp Heating Loop</a:t>
            </a:r>
          </a:p>
          <a:p>
            <a:pPr>
              <a:buFont typeface="Wingdings" pitchFamily="2" charset="2"/>
              <a:buNone/>
              <a:defRPr/>
            </a:pPr>
            <a:r>
              <a:rPr lang="en-US" dirty="0" smtClean="0"/>
              <a:t>	*   Dual Duct System</a:t>
            </a:r>
          </a:p>
          <a:p>
            <a:pPr>
              <a:buFont typeface="Wingdings" pitchFamily="2" charset="2"/>
              <a:buNone/>
              <a:defRPr/>
            </a:pPr>
            <a:r>
              <a:rPr lang="en-US" dirty="0" smtClean="0"/>
              <a:t>	*   Heat Recovery Chillers</a:t>
            </a:r>
          </a:p>
          <a:p>
            <a:pPr>
              <a:buFont typeface="Wingdings" pitchFamily="2" charset="2"/>
              <a:buNone/>
              <a:defRPr/>
            </a:pPr>
            <a:r>
              <a:rPr lang="en-US" dirty="0" smtClean="0"/>
              <a:t>	*   Heat Pumps</a:t>
            </a:r>
          </a:p>
          <a:p>
            <a:pPr>
              <a:buFont typeface="Wingdings" pitchFamily="2" charset="2"/>
              <a:buNone/>
              <a:defRPr/>
            </a:pPr>
            <a:r>
              <a:rPr lang="en-US" dirty="0" smtClean="0"/>
              <a:t>	*   High Efficiency Boilers</a:t>
            </a:r>
          </a:p>
          <a:p>
            <a:pPr>
              <a:buFont typeface="Wingdings" pitchFamily="2" charset="2"/>
              <a:buNone/>
              <a:defRPr/>
            </a:pPr>
            <a:r>
              <a:rPr lang="en-US" dirty="0" smtClean="0"/>
              <a:t>	*   Efficient Lighting Systems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3"/>
          <p:cNvSpPr>
            <a:spLocks noGrp="1"/>
          </p:cNvSpPr>
          <p:nvPr>
            <p:ph type="title"/>
          </p:nvPr>
        </p:nvSpPr>
        <p:spPr/>
        <p:txBody>
          <a:bodyPr/>
          <a:lstStyle/>
          <a:p>
            <a:r>
              <a:rPr lang="en-US" sz="3200" b="1" dirty="0" smtClean="0"/>
              <a:t>Why Should Architects and Engineers be Concerned?</a:t>
            </a:r>
            <a:endParaRPr lang="fr-CA" sz="3200" b="1" dirty="0" smtClean="0"/>
          </a:p>
        </p:txBody>
      </p:sp>
      <p:sp>
        <p:nvSpPr>
          <p:cNvPr id="5" name="Rectangle 3"/>
          <p:cNvSpPr>
            <a:spLocks noGrp="1" noChangeArrowheads="1"/>
          </p:cNvSpPr>
          <p:nvPr>
            <p:ph idx="1"/>
          </p:nvPr>
        </p:nvSpPr>
        <p:spPr/>
        <p:txBody>
          <a:bodyPr/>
          <a:lstStyle/>
          <a:p>
            <a:pPr eaLnBrk="1" hangingPunct="1">
              <a:buFontTx/>
              <a:buChar char="•"/>
            </a:pPr>
            <a:r>
              <a:rPr lang="en-US" sz="2800" dirty="0" smtClean="0"/>
              <a:t>Buildings consume:</a:t>
            </a:r>
          </a:p>
          <a:p>
            <a:pPr lvl="1" eaLnBrk="1" hangingPunct="1">
              <a:buFont typeface="Arial" pitchFamily="34" charset="0"/>
              <a:buChar char="•"/>
            </a:pPr>
            <a:r>
              <a:rPr lang="en-US" dirty="0" smtClean="0"/>
              <a:t> 40% of all energy used and 70% of electrical energy use</a:t>
            </a:r>
          </a:p>
          <a:p>
            <a:pPr lvl="1" eaLnBrk="1" hangingPunct="1">
              <a:buFont typeface="Arial" pitchFamily="34" charset="0"/>
              <a:buChar char="•"/>
            </a:pPr>
            <a:r>
              <a:rPr lang="en-US" dirty="0" smtClean="0"/>
              <a:t> 17% of all fresh water</a:t>
            </a:r>
          </a:p>
          <a:p>
            <a:pPr lvl="1" eaLnBrk="1" hangingPunct="1">
              <a:buFont typeface="Arial" pitchFamily="34" charset="0"/>
              <a:buChar char="•"/>
            </a:pPr>
            <a:r>
              <a:rPr lang="en-US" dirty="0" smtClean="0"/>
              <a:t> 25% of wood produced</a:t>
            </a:r>
          </a:p>
          <a:p>
            <a:pPr lvl="1" eaLnBrk="1" hangingPunct="1"/>
            <a:endParaRPr lang="en-US" dirty="0" smtClean="0"/>
          </a:p>
          <a:p>
            <a:pPr eaLnBrk="1" hangingPunct="1">
              <a:buFontTx/>
              <a:buChar char="•"/>
            </a:pPr>
            <a:r>
              <a:rPr lang="en-US" sz="2800" dirty="0" smtClean="0"/>
              <a:t>Buildings produce 33% of CO</a:t>
            </a:r>
            <a:r>
              <a:rPr lang="en-US" sz="2000" dirty="0" smtClean="0"/>
              <a:t>2</a:t>
            </a:r>
            <a:r>
              <a:rPr lang="en-US" sz="2800" dirty="0" smtClean="0"/>
              <a:t> emissions</a:t>
            </a:r>
          </a:p>
          <a:p>
            <a:pPr eaLnBrk="1" hangingPunct="1"/>
            <a:endParaRPr lang="en-US" sz="2800" dirty="0" smtClean="0"/>
          </a:p>
          <a:p>
            <a:pPr eaLnBrk="1" hangingPunct="1">
              <a:buFontTx/>
              <a:buChar char="•"/>
            </a:pPr>
            <a:r>
              <a:rPr lang="en-US" sz="2800" dirty="0" smtClean="0"/>
              <a:t>Buildings generate 30% of waste in landfills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defRPr/>
            </a:pPr>
            <a:r>
              <a:rPr lang="en-US" sz="3600" b="1" dirty="0" err="1" smtClean="0"/>
              <a:t>Honoré</a:t>
            </a:r>
            <a:r>
              <a:rPr lang="en-US" sz="3600" b="1" dirty="0" smtClean="0"/>
              <a:t>-Mercier Hospital</a:t>
            </a:r>
          </a:p>
        </p:txBody>
      </p:sp>
      <p:sp>
        <p:nvSpPr>
          <p:cNvPr id="7" name="Rectangle 3"/>
          <p:cNvSpPr>
            <a:spLocks noGrp="1" noChangeArrowheads="1"/>
          </p:cNvSpPr>
          <p:nvPr>
            <p:ph idx="1"/>
          </p:nvPr>
        </p:nvSpPr>
        <p:spPr/>
        <p:txBody>
          <a:bodyPr/>
          <a:lstStyle/>
          <a:p>
            <a:pPr>
              <a:defRPr/>
            </a:pPr>
            <a:r>
              <a:rPr lang="en-US" dirty="0" smtClean="0"/>
              <a:t>Building Challenges</a:t>
            </a:r>
          </a:p>
          <a:p>
            <a:pPr>
              <a:buFont typeface="Wingdings" pitchFamily="2" charset="2"/>
              <a:buNone/>
              <a:defRPr/>
            </a:pPr>
            <a:r>
              <a:rPr lang="en-US" dirty="0" smtClean="0"/>
              <a:t>	*   Constant Negative Pressure in</a:t>
            </a:r>
          </a:p>
          <a:p>
            <a:pPr>
              <a:buFont typeface="Wingdings" pitchFamily="2" charset="2"/>
              <a:buNone/>
              <a:defRPr/>
            </a:pPr>
            <a:r>
              <a:rPr lang="en-US" dirty="0" smtClean="0"/>
              <a:t>		 Contaminated Areas</a:t>
            </a:r>
          </a:p>
          <a:p>
            <a:pPr>
              <a:buFont typeface="Wingdings" pitchFamily="2" charset="2"/>
              <a:buNone/>
              <a:defRPr/>
            </a:pPr>
            <a:r>
              <a:rPr lang="en-US" dirty="0" smtClean="0"/>
              <a:t>	*   External Areas (Walls)-Negative</a:t>
            </a:r>
          </a:p>
          <a:p>
            <a:pPr>
              <a:buFont typeface="Wingdings" pitchFamily="2" charset="2"/>
              <a:buNone/>
              <a:defRPr/>
            </a:pPr>
            <a:r>
              <a:rPr lang="en-US" dirty="0" smtClean="0"/>
              <a:t>		 Pressure; Internal Areas-Positive</a:t>
            </a:r>
          </a:p>
          <a:p>
            <a:pPr>
              <a:buFont typeface="Wingdings" pitchFamily="2" charset="2"/>
              <a:buNone/>
              <a:defRPr/>
            </a:pPr>
            <a:r>
              <a:rPr lang="en-US" dirty="0" smtClean="0"/>
              <a:t>		 </a:t>
            </a:r>
            <a:r>
              <a:rPr lang="en-US" dirty="0" err="1" smtClean="0"/>
              <a:t>Pressure</a:t>
            </a:r>
            <a:r>
              <a:rPr lang="en-US" dirty="0" err="1" smtClean="0">
                <a:sym typeface="Wingdings" pitchFamily="2" charset="2"/>
              </a:rPr>
              <a:t>Use</a:t>
            </a:r>
            <a:r>
              <a:rPr lang="en-US" dirty="0" smtClean="0">
                <a:sym typeface="Wingdings" pitchFamily="2" charset="2"/>
              </a:rPr>
              <a:t> of Press. Sensors</a:t>
            </a:r>
          </a:p>
          <a:p>
            <a:pPr>
              <a:buFont typeface="Wingdings" pitchFamily="2" charset="2"/>
              <a:buNone/>
              <a:defRPr/>
            </a:pPr>
            <a:r>
              <a:rPr lang="en-US" dirty="0" smtClean="0">
                <a:sym typeface="Wingdings" pitchFamily="2" charset="2"/>
              </a:rPr>
              <a:t>		 &amp; Constant Monitoring</a:t>
            </a: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defRPr/>
            </a:pPr>
            <a:r>
              <a:rPr lang="en-US" sz="3600" b="1" dirty="0" err="1" smtClean="0"/>
              <a:t>Honoré</a:t>
            </a:r>
            <a:r>
              <a:rPr lang="en-US" sz="3600" b="1" dirty="0" smtClean="0"/>
              <a:t>-Mercier Hospital</a:t>
            </a:r>
          </a:p>
        </p:txBody>
      </p:sp>
      <p:sp>
        <p:nvSpPr>
          <p:cNvPr id="6" name="Rectangle 3"/>
          <p:cNvSpPr>
            <a:spLocks noGrp="1" noChangeArrowheads="1"/>
          </p:cNvSpPr>
          <p:nvPr>
            <p:ph idx="1"/>
          </p:nvPr>
        </p:nvSpPr>
        <p:spPr/>
        <p:txBody>
          <a:bodyPr/>
          <a:lstStyle/>
          <a:p>
            <a:pPr>
              <a:defRPr/>
            </a:pPr>
            <a:r>
              <a:rPr lang="en-US" dirty="0" smtClean="0"/>
              <a:t>Operational Results</a:t>
            </a:r>
          </a:p>
          <a:p>
            <a:pPr>
              <a:buFont typeface="Wingdings" pitchFamily="2" charset="2"/>
              <a:buNone/>
              <a:defRPr/>
            </a:pPr>
            <a:r>
              <a:rPr lang="en-US" dirty="0" smtClean="0"/>
              <a:t>	*   43% Reduction in Energy Use</a:t>
            </a:r>
          </a:p>
          <a:p>
            <a:pPr>
              <a:buFont typeface="Wingdings" pitchFamily="2" charset="2"/>
              <a:buNone/>
              <a:defRPr/>
            </a:pPr>
            <a:endParaRPr lang="en-US" sz="1000" dirty="0" smtClean="0"/>
          </a:p>
          <a:p>
            <a:pPr>
              <a:buFont typeface="Wingdings" pitchFamily="2" charset="2"/>
              <a:buNone/>
              <a:defRPr/>
            </a:pPr>
            <a:r>
              <a:rPr lang="en-US" dirty="0" smtClean="0"/>
              <a:t>	*   Annual Cost Savings = $921,855</a:t>
            </a:r>
          </a:p>
          <a:p>
            <a:pPr>
              <a:buFont typeface="Wingdings" pitchFamily="2" charset="2"/>
              <a:buNone/>
              <a:defRPr/>
            </a:pPr>
            <a:endParaRPr lang="en-US" sz="1000" dirty="0" smtClean="0"/>
          </a:p>
          <a:p>
            <a:pPr>
              <a:buFont typeface="Wingdings" pitchFamily="2" charset="2"/>
              <a:buNone/>
              <a:defRPr/>
            </a:pPr>
            <a:r>
              <a:rPr lang="en-US" dirty="0" smtClean="0"/>
              <a:t>	*   Net Payback = 3.8 years</a:t>
            </a:r>
          </a:p>
          <a:p>
            <a:pPr>
              <a:buFont typeface="Wingdings" pitchFamily="2" charset="2"/>
              <a:buNone/>
              <a:defRPr/>
            </a:pPr>
            <a:endParaRPr lang="en-US" sz="1000" dirty="0" smtClean="0"/>
          </a:p>
          <a:p>
            <a:pPr>
              <a:buFont typeface="Wingdings" pitchFamily="2" charset="2"/>
              <a:buNone/>
              <a:defRPr/>
            </a:pPr>
            <a:r>
              <a:rPr lang="en-US" dirty="0" smtClean="0"/>
              <a:t>	*   GHG Reduction = 3,576 Tons/yr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Unique AEDG &amp; Net-Zero Applications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457200" y="1412776"/>
            <a:ext cx="8229600" cy="5445224"/>
          </a:xfrm>
        </p:spPr>
        <p:txBody>
          <a:bodyPr/>
          <a:lstStyle/>
          <a:p>
            <a:pPr>
              <a:buNone/>
            </a:pPr>
            <a:r>
              <a:rPr lang="en-US" sz="2800" b="1" dirty="0" smtClean="0">
                <a:effectLst/>
                <a:latin typeface="Arial" pitchFamily="34" charset="0"/>
                <a:cs typeface="Arial" pitchFamily="34" charset="0"/>
              </a:rPr>
              <a:t>AEDG APPLICATIONS</a:t>
            </a:r>
            <a:endParaRPr lang="en-US" sz="2800" dirty="0" smtClean="0">
              <a:effectLst/>
              <a:latin typeface="Arial" pitchFamily="34" charset="0"/>
              <a:cs typeface="Arial" pitchFamily="34" charset="0"/>
            </a:endParaRPr>
          </a:p>
          <a:p>
            <a:r>
              <a:rPr lang="en-US" sz="2800" dirty="0" smtClean="0">
                <a:latin typeface="Arial" pitchFamily="34" charset="0"/>
                <a:cs typeface="Arial" pitchFamily="34" charset="0"/>
              </a:rPr>
              <a:t>100 Howe Building – Corporate Call Center</a:t>
            </a:r>
          </a:p>
          <a:p>
            <a:r>
              <a:rPr lang="en-US" sz="2800" dirty="0" smtClean="0">
                <a:effectLst/>
                <a:latin typeface="Arial" pitchFamily="34" charset="0"/>
                <a:cs typeface="Arial" pitchFamily="34" charset="0"/>
              </a:rPr>
              <a:t>Oracle Data Center</a:t>
            </a:r>
          </a:p>
          <a:p>
            <a:r>
              <a:rPr lang="en-US" sz="2800" dirty="0" smtClean="0">
                <a:latin typeface="Arial" pitchFamily="34" charset="0"/>
                <a:cs typeface="Arial" pitchFamily="34" charset="0"/>
              </a:rPr>
              <a:t>Dallas Semiconductor Manufacturing Complex</a:t>
            </a:r>
          </a:p>
          <a:p>
            <a:r>
              <a:rPr lang="en-US" sz="2800" dirty="0" err="1" smtClean="0">
                <a:effectLst/>
                <a:latin typeface="Arial" pitchFamily="34" charset="0"/>
                <a:cs typeface="Arial" pitchFamily="34" charset="0"/>
              </a:rPr>
              <a:t>cGMP</a:t>
            </a:r>
            <a:r>
              <a:rPr lang="en-US" sz="2800" dirty="0" smtClean="0">
                <a:effectLst/>
                <a:latin typeface="Arial" pitchFamily="34" charset="0"/>
                <a:cs typeface="Arial" pitchFamily="34" charset="0"/>
              </a:rPr>
              <a:t> Cell Therapy Facility – Northwestern Univ.</a:t>
            </a:r>
          </a:p>
          <a:p>
            <a:pPr>
              <a:buNone/>
            </a:pPr>
            <a:endParaRPr lang="en-US" sz="1100" dirty="0" smtClean="0">
              <a:effectLst/>
              <a:latin typeface="Arial" pitchFamily="34" charset="0"/>
              <a:cs typeface="Arial" pitchFamily="34" charset="0"/>
            </a:endParaRPr>
          </a:p>
          <a:p>
            <a:pPr>
              <a:buNone/>
            </a:pPr>
            <a:r>
              <a:rPr lang="en-US" sz="2800" b="1" dirty="0" smtClean="0">
                <a:latin typeface="Arial" pitchFamily="34" charset="0"/>
                <a:cs typeface="Arial" pitchFamily="34" charset="0"/>
              </a:rPr>
              <a:t>NET-ZERO APPLICATIONS</a:t>
            </a:r>
          </a:p>
          <a:p>
            <a:r>
              <a:rPr lang="en-US" sz="2800" dirty="0" smtClean="0">
                <a:effectLst/>
                <a:latin typeface="Arial" pitchFamily="34" charset="0"/>
                <a:cs typeface="Arial" pitchFamily="34" charset="0"/>
              </a:rPr>
              <a:t>Marin County K-8 Day School</a:t>
            </a:r>
          </a:p>
          <a:p>
            <a:r>
              <a:rPr lang="en-US" sz="2800" dirty="0" smtClean="0">
                <a:latin typeface="Arial" pitchFamily="34" charset="0"/>
                <a:cs typeface="Arial" pitchFamily="34" charset="0"/>
              </a:rPr>
              <a:t>Packard Foundation Office Complex</a:t>
            </a:r>
          </a:p>
          <a:p>
            <a:r>
              <a:rPr lang="en-US" sz="2800" dirty="0" smtClean="0">
                <a:effectLst/>
                <a:latin typeface="Arial" pitchFamily="34" charset="0"/>
                <a:cs typeface="Arial" pitchFamily="34" charset="0"/>
              </a:rPr>
              <a:t>CSIRO Energy Center</a:t>
            </a:r>
          </a:p>
          <a:p>
            <a:r>
              <a:rPr lang="en-US" sz="2800" dirty="0" smtClean="0">
                <a:effectLst/>
                <a:latin typeface="Arial" pitchFamily="34" charset="0"/>
                <a:cs typeface="Arial" pitchFamily="34" charset="0"/>
              </a:rPr>
              <a:t>Cellophane House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556792"/>
            <a:ext cx="8568952" cy="5184576"/>
          </a:xfrm>
        </p:spPr>
        <p:txBody>
          <a:bodyPr/>
          <a:lstStyle/>
          <a:p>
            <a:pPr>
              <a:buNone/>
            </a:pPr>
            <a:r>
              <a:rPr lang="en-US" sz="2800" dirty="0" smtClean="0">
                <a:latin typeface="Arial" pitchFamily="34" charset="0"/>
                <a:cs typeface="Arial" pitchFamily="34" charset="0"/>
              </a:rPr>
              <a:t>Design Process Pathways</a:t>
            </a:r>
          </a:p>
          <a:p>
            <a:pPr algn="ctr">
              <a:buNone/>
            </a:pPr>
            <a:endParaRPr lang="en-US" sz="2800" dirty="0" smtClean="0">
              <a:latin typeface="Arial" pitchFamily="34" charset="0"/>
              <a:cs typeface="Arial" pitchFamily="34" charset="0"/>
            </a:endParaRPr>
          </a:p>
        </p:txBody>
      </p:sp>
      <p:graphicFrame>
        <p:nvGraphicFramePr>
          <p:cNvPr id="5" name="Table 4"/>
          <p:cNvGraphicFramePr>
            <a:graphicFrameLocks noGrp="1"/>
          </p:cNvGraphicFramePr>
          <p:nvPr/>
        </p:nvGraphicFramePr>
        <p:xfrm>
          <a:off x="0" y="2475736"/>
          <a:ext cx="9144000" cy="3555869"/>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29789">
                <a:tc>
                  <a:txBody>
                    <a:bodyPr/>
                    <a:lstStyle/>
                    <a:p>
                      <a:pPr algn="ctr"/>
                      <a:endParaRPr lang="en-US" dirty="0"/>
                    </a:p>
                  </a:txBody>
                  <a:tcPr/>
                </a:tc>
                <a:tc>
                  <a:txBody>
                    <a:bodyPr/>
                    <a:lstStyle/>
                    <a:p>
                      <a:pPr algn="ctr"/>
                      <a:r>
                        <a:rPr lang="en-US" dirty="0" smtClean="0"/>
                        <a:t>CODE</a:t>
                      </a:r>
                      <a:endParaRPr lang="en-US" dirty="0"/>
                    </a:p>
                  </a:txBody>
                  <a:tcPr/>
                </a:tc>
                <a:tc>
                  <a:txBody>
                    <a:bodyPr/>
                    <a:lstStyle/>
                    <a:p>
                      <a:pPr algn="ctr"/>
                      <a:r>
                        <a:rPr lang="en-US" dirty="0" smtClean="0"/>
                        <a:t>30% Savings</a:t>
                      </a:r>
                      <a:endParaRPr lang="en-US" dirty="0"/>
                    </a:p>
                  </a:txBody>
                  <a:tcPr/>
                </a:tc>
                <a:tc>
                  <a:txBody>
                    <a:bodyPr/>
                    <a:lstStyle/>
                    <a:p>
                      <a:pPr algn="ctr"/>
                      <a:r>
                        <a:rPr lang="en-US" dirty="0" smtClean="0"/>
                        <a:t>50% Savings</a:t>
                      </a:r>
                      <a:endParaRPr lang="en-US" dirty="0"/>
                    </a:p>
                  </a:txBody>
                  <a:tcPr/>
                </a:tc>
                <a:tc>
                  <a:txBody>
                    <a:bodyPr/>
                    <a:lstStyle/>
                    <a:p>
                      <a:pPr algn="ctr"/>
                      <a:r>
                        <a:rPr lang="en-US" dirty="0" smtClean="0"/>
                        <a:t>70% Savings</a:t>
                      </a:r>
                      <a:endParaRPr lang="en-US" dirty="0"/>
                    </a:p>
                  </a:txBody>
                  <a:tcPr/>
                </a:tc>
                <a:tc>
                  <a:txBody>
                    <a:bodyPr/>
                    <a:lstStyle/>
                    <a:p>
                      <a:pPr algn="ctr"/>
                      <a:r>
                        <a:rPr lang="en-US" dirty="0" smtClean="0"/>
                        <a:t>100% Savings</a:t>
                      </a:r>
                      <a:endParaRPr lang="en-US" dirty="0"/>
                    </a:p>
                  </a:txBody>
                  <a:tcPr/>
                </a:tc>
                <a:extLst>
                  <a:ext uri="{0D108BD9-81ED-4DB2-BD59-A6C34878D82A}">
                    <a16:rowId xmlns:a16="http://schemas.microsoft.com/office/drawing/2014/main" val="10000"/>
                  </a:ext>
                </a:extLst>
              </a:tr>
              <a:tr h="629789">
                <a:tc>
                  <a:txBody>
                    <a:bodyPr/>
                    <a:lstStyle/>
                    <a:p>
                      <a:pPr algn="ctr"/>
                      <a:r>
                        <a:rPr lang="en-US" dirty="0" smtClean="0"/>
                        <a:t>Design Guidance</a:t>
                      </a:r>
                      <a:endParaRPr lang="en-US" dirty="0"/>
                    </a:p>
                  </a:txBody>
                  <a:tcPr/>
                </a:tc>
                <a:tc>
                  <a:txBody>
                    <a:bodyPr/>
                    <a:lstStyle/>
                    <a:p>
                      <a:pPr algn="ctr"/>
                      <a:r>
                        <a:rPr lang="en-US" dirty="0" smtClean="0"/>
                        <a:t>90.1</a:t>
                      </a:r>
                      <a:endParaRPr lang="en-US" dirty="0"/>
                    </a:p>
                  </a:txBody>
                  <a:tcPr/>
                </a:tc>
                <a:tc>
                  <a:txBody>
                    <a:bodyPr/>
                    <a:lstStyle/>
                    <a:p>
                      <a:pPr algn="ctr"/>
                      <a:r>
                        <a:rPr lang="en-US" dirty="0" smtClean="0"/>
                        <a:t>30%</a:t>
                      </a:r>
                      <a:r>
                        <a:rPr lang="en-US" baseline="0" dirty="0" smtClean="0"/>
                        <a:t> AEDGs</a:t>
                      </a:r>
                      <a:endParaRPr lang="en-US" dirty="0"/>
                    </a:p>
                  </a:txBody>
                  <a:tcPr/>
                </a:tc>
                <a:tc>
                  <a:txBody>
                    <a:bodyPr/>
                    <a:lstStyle/>
                    <a:p>
                      <a:pPr algn="ctr"/>
                      <a:r>
                        <a:rPr lang="en-US" dirty="0" smtClean="0"/>
                        <a:t>50% AEDGs</a:t>
                      </a:r>
                      <a:r>
                        <a:rPr lang="en-US" baseline="0" dirty="0" smtClean="0"/>
                        <a:t> w/perform. optimization</a:t>
                      </a:r>
                      <a:endParaRPr lang="en-US" dirty="0"/>
                    </a:p>
                  </a:txBody>
                  <a:tcPr/>
                </a:tc>
                <a:tc>
                  <a:txBody>
                    <a:bodyPr/>
                    <a:lstStyle/>
                    <a:p>
                      <a:pPr algn="ctr"/>
                      <a:r>
                        <a:rPr lang="en-US" dirty="0" smtClean="0"/>
                        <a:t>Optimization</a:t>
                      </a:r>
                      <a:r>
                        <a:rPr lang="en-US" baseline="0" dirty="0" smtClean="0"/>
                        <a:t> Tools for Guidance</a:t>
                      </a:r>
                      <a:endParaRPr lang="en-US" dirty="0"/>
                    </a:p>
                  </a:txBody>
                  <a:tcPr/>
                </a:tc>
                <a:tc>
                  <a:txBody>
                    <a:bodyPr/>
                    <a:lstStyle/>
                    <a:p>
                      <a:pPr algn="ctr"/>
                      <a:r>
                        <a:rPr lang="en-US" dirty="0" smtClean="0"/>
                        <a:t>Optimization Tools </a:t>
                      </a:r>
                      <a:r>
                        <a:rPr lang="en-US" dirty="0" err="1" smtClean="0"/>
                        <a:t>incl’g</a:t>
                      </a:r>
                      <a:r>
                        <a:rPr lang="en-US" dirty="0" smtClean="0"/>
                        <a:t> renewable energy</a:t>
                      </a:r>
                      <a:r>
                        <a:rPr lang="en-US" baseline="0" dirty="0" smtClean="0"/>
                        <a:t> sources</a:t>
                      </a:r>
                      <a:endParaRPr lang="en-US" dirty="0"/>
                    </a:p>
                  </a:txBody>
                  <a:tcPr/>
                </a:tc>
                <a:extLst>
                  <a:ext uri="{0D108BD9-81ED-4DB2-BD59-A6C34878D82A}">
                    <a16:rowId xmlns:a16="http://schemas.microsoft.com/office/drawing/2014/main" val="10001"/>
                  </a:ext>
                </a:extLst>
              </a:tr>
              <a:tr h="629789">
                <a:tc>
                  <a:txBody>
                    <a:bodyPr/>
                    <a:lstStyle/>
                    <a:p>
                      <a:pPr algn="ctr"/>
                      <a:r>
                        <a:rPr lang="en-US" dirty="0" smtClean="0"/>
                        <a:t>Integrated Building</a:t>
                      </a:r>
                      <a:r>
                        <a:rPr lang="en-US" baseline="0" dirty="0" smtClean="0"/>
                        <a:t> Design</a:t>
                      </a:r>
                      <a:endParaRPr lang="en-US" dirty="0"/>
                    </a:p>
                  </a:txBody>
                  <a:tcPr/>
                </a:tc>
                <a:tc>
                  <a:txBody>
                    <a:bodyPr/>
                    <a:lstStyle/>
                    <a:p>
                      <a:pPr algn="ctr"/>
                      <a:r>
                        <a:rPr lang="en-US" dirty="0" smtClean="0"/>
                        <a:t>NONE</a:t>
                      </a:r>
                      <a:endParaRPr lang="en-US" dirty="0"/>
                    </a:p>
                  </a:txBody>
                  <a:tcPr/>
                </a:tc>
                <a:tc>
                  <a:txBody>
                    <a:bodyPr/>
                    <a:lstStyle/>
                    <a:p>
                      <a:pPr algn="ctr"/>
                      <a:r>
                        <a:rPr lang="en-US" dirty="0" smtClean="0"/>
                        <a:t>Suggested</a:t>
                      </a:r>
                      <a:endParaRPr lang="en-US" dirty="0"/>
                    </a:p>
                  </a:txBody>
                  <a:tcPr/>
                </a:tc>
                <a:tc>
                  <a:txBody>
                    <a:bodyPr/>
                    <a:lstStyle/>
                    <a:p>
                      <a:pPr algn="ctr"/>
                      <a:r>
                        <a:rPr lang="en-US" dirty="0" smtClean="0"/>
                        <a:t>Rec. to direct integrated design</a:t>
                      </a:r>
                      <a:endParaRPr lang="en-US" dirty="0"/>
                    </a:p>
                  </a:txBody>
                  <a:tcPr/>
                </a:tc>
                <a:tc>
                  <a:txBody>
                    <a:bodyPr/>
                    <a:lstStyle/>
                    <a:p>
                      <a:pPr algn="ctr"/>
                      <a:r>
                        <a:rPr lang="en-US" dirty="0" smtClean="0"/>
                        <a:t>Use</a:t>
                      </a:r>
                      <a:r>
                        <a:rPr lang="en-US" baseline="0" dirty="0" smtClean="0"/>
                        <a:t> of optimization tools for site specific designs</a:t>
                      </a:r>
                      <a:endParaRPr lang="en-US" dirty="0"/>
                    </a:p>
                  </a:txBody>
                  <a:tcPr/>
                </a:tc>
                <a:tc>
                  <a:txBody>
                    <a:bodyPr/>
                    <a:lstStyle/>
                    <a:p>
                      <a:pPr algn="ctr"/>
                      <a:r>
                        <a:rPr lang="en-US" dirty="0" smtClean="0"/>
                        <a:t>Fully</a:t>
                      </a:r>
                      <a:r>
                        <a:rPr lang="en-US" baseline="0" dirty="0" smtClean="0"/>
                        <a:t> integrated energy efficiency &amp; optimization</a:t>
                      </a:r>
                      <a:endParaRPr lang="en-US" dirty="0"/>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556792"/>
            <a:ext cx="8568952" cy="4968552"/>
          </a:xfrm>
        </p:spPr>
        <p:txBody>
          <a:bodyPr/>
          <a:lstStyle/>
          <a:p>
            <a:pPr>
              <a:buNone/>
            </a:pPr>
            <a:r>
              <a:rPr lang="en-US" sz="2800" dirty="0" smtClean="0">
                <a:latin typeface="Arial" pitchFamily="34" charset="0"/>
                <a:cs typeface="Arial" pitchFamily="34" charset="0"/>
              </a:rPr>
              <a:t>Technology Pathways</a:t>
            </a:r>
          </a:p>
          <a:p>
            <a:pPr>
              <a:buNone/>
            </a:pPr>
            <a:endParaRPr lang="en-US" sz="1600" dirty="0" smtClean="0">
              <a:latin typeface="Arial" pitchFamily="34" charset="0"/>
              <a:cs typeface="Arial" pitchFamily="34" charset="0"/>
            </a:endParaRPr>
          </a:p>
          <a:p>
            <a:pPr algn="ctr">
              <a:buNone/>
            </a:pPr>
            <a:endParaRPr lang="en-US" sz="2800" dirty="0" smtClean="0">
              <a:latin typeface="Arial" pitchFamily="34" charset="0"/>
              <a:cs typeface="Arial" pitchFamily="34" charset="0"/>
            </a:endParaRPr>
          </a:p>
        </p:txBody>
      </p:sp>
      <p:graphicFrame>
        <p:nvGraphicFramePr>
          <p:cNvPr id="5" name="Table 4"/>
          <p:cNvGraphicFramePr>
            <a:graphicFrameLocks noGrp="1"/>
          </p:cNvGraphicFramePr>
          <p:nvPr/>
        </p:nvGraphicFramePr>
        <p:xfrm>
          <a:off x="0" y="2475736"/>
          <a:ext cx="9144000" cy="426680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31980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391816">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29789">
                <a:tc>
                  <a:txBody>
                    <a:bodyPr/>
                    <a:lstStyle/>
                    <a:p>
                      <a:pPr algn="ctr"/>
                      <a:endParaRPr lang="en-US" dirty="0"/>
                    </a:p>
                  </a:txBody>
                  <a:tcPr/>
                </a:tc>
                <a:tc>
                  <a:txBody>
                    <a:bodyPr/>
                    <a:lstStyle/>
                    <a:p>
                      <a:pPr algn="ctr"/>
                      <a:r>
                        <a:rPr lang="en-US" dirty="0" smtClean="0"/>
                        <a:t>CODE</a:t>
                      </a:r>
                      <a:endParaRPr lang="en-US" dirty="0"/>
                    </a:p>
                  </a:txBody>
                  <a:tcPr/>
                </a:tc>
                <a:tc>
                  <a:txBody>
                    <a:bodyPr/>
                    <a:lstStyle/>
                    <a:p>
                      <a:pPr algn="ctr"/>
                      <a:r>
                        <a:rPr lang="en-US" dirty="0" smtClean="0"/>
                        <a:t>30% Savings</a:t>
                      </a:r>
                      <a:endParaRPr lang="en-US" dirty="0"/>
                    </a:p>
                  </a:txBody>
                  <a:tcPr/>
                </a:tc>
                <a:tc>
                  <a:txBody>
                    <a:bodyPr/>
                    <a:lstStyle/>
                    <a:p>
                      <a:pPr algn="ctr"/>
                      <a:r>
                        <a:rPr lang="en-US" dirty="0" smtClean="0"/>
                        <a:t>50</a:t>
                      </a:r>
                      <a:r>
                        <a:rPr lang="en-US" baseline="0" dirty="0" smtClean="0"/>
                        <a:t>% Savings</a:t>
                      </a:r>
                      <a:endParaRPr lang="en-US" dirty="0"/>
                    </a:p>
                  </a:txBody>
                  <a:tcPr/>
                </a:tc>
                <a:tc>
                  <a:txBody>
                    <a:bodyPr/>
                    <a:lstStyle/>
                    <a:p>
                      <a:pPr algn="ctr"/>
                      <a:r>
                        <a:rPr lang="en-US" dirty="0" smtClean="0"/>
                        <a:t>70% Savings</a:t>
                      </a:r>
                      <a:endParaRPr lang="en-US" dirty="0"/>
                    </a:p>
                  </a:txBody>
                  <a:tcPr/>
                </a:tc>
                <a:tc>
                  <a:txBody>
                    <a:bodyPr/>
                    <a:lstStyle/>
                    <a:p>
                      <a:pPr algn="ctr"/>
                      <a:r>
                        <a:rPr lang="en-US" dirty="0" smtClean="0"/>
                        <a:t>100% Savings</a:t>
                      </a:r>
                      <a:endParaRPr lang="en-US" dirty="0"/>
                    </a:p>
                  </a:txBody>
                  <a:tcPr/>
                </a:tc>
                <a:extLst>
                  <a:ext uri="{0D108BD9-81ED-4DB2-BD59-A6C34878D82A}">
                    <a16:rowId xmlns:a16="http://schemas.microsoft.com/office/drawing/2014/main" val="10000"/>
                  </a:ext>
                </a:extLst>
              </a:tr>
              <a:tr h="629789">
                <a:tc>
                  <a:txBody>
                    <a:bodyPr/>
                    <a:lstStyle/>
                    <a:p>
                      <a:pPr algn="ctr"/>
                      <a:r>
                        <a:rPr lang="en-US" dirty="0" smtClean="0"/>
                        <a:t>Roofs</a:t>
                      </a:r>
                      <a:endParaRPr lang="en-US" dirty="0"/>
                    </a:p>
                  </a:txBody>
                  <a:tcPr/>
                </a:tc>
                <a:tc>
                  <a:txBody>
                    <a:bodyPr/>
                    <a:lstStyle/>
                    <a:p>
                      <a:pPr algn="ctr"/>
                      <a:r>
                        <a:rPr lang="en-US" dirty="0" smtClean="0"/>
                        <a:t>R-15</a:t>
                      </a:r>
                      <a:r>
                        <a:rPr lang="en-US" dirty="0" smtClean="0">
                          <a:sym typeface="Wingdings" pitchFamily="2" charset="2"/>
                        </a:rPr>
                        <a:t></a:t>
                      </a:r>
                      <a:r>
                        <a:rPr lang="en-US" dirty="0" smtClean="0"/>
                        <a:t>R-25</a:t>
                      </a:r>
                      <a:endParaRPr lang="en-US" dirty="0"/>
                    </a:p>
                  </a:txBody>
                  <a:tcPr/>
                </a:tc>
                <a:tc>
                  <a:txBody>
                    <a:bodyPr/>
                    <a:lstStyle/>
                    <a:p>
                      <a:pPr algn="ctr"/>
                      <a:r>
                        <a:rPr lang="en-US" dirty="0" smtClean="0"/>
                        <a:t>R-15</a:t>
                      </a:r>
                      <a:r>
                        <a:rPr lang="en-US" dirty="0" smtClean="0">
                          <a:sym typeface="Wingdings" pitchFamily="2" charset="2"/>
                        </a:rPr>
                        <a:t>R-30</a:t>
                      </a:r>
                      <a:endParaRPr lang="en-US" dirty="0"/>
                    </a:p>
                  </a:txBody>
                  <a:tcPr/>
                </a:tc>
                <a:tc>
                  <a:txBody>
                    <a:bodyPr/>
                    <a:lstStyle/>
                    <a:p>
                      <a:pPr algn="ctr"/>
                      <a:r>
                        <a:rPr lang="en-US" dirty="0" smtClean="0"/>
                        <a:t>R-20</a:t>
                      </a:r>
                      <a:r>
                        <a:rPr lang="en-US" dirty="0" smtClean="0">
                          <a:sym typeface="Wingdings" pitchFamily="2" charset="2"/>
                        </a:rPr>
                        <a:t>R-35</a:t>
                      </a:r>
                      <a:endParaRPr lang="en-US" dirty="0"/>
                    </a:p>
                  </a:txBody>
                  <a:tcPr/>
                </a:tc>
                <a:tc>
                  <a:txBody>
                    <a:bodyPr/>
                    <a:lstStyle/>
                    <a:p>
                      <a:pPr algn="ctr"/>
                      <a:r>
                        <a:rPr lang="en-US" dirty="0" smtClean="0"/>
                        <a:t>R-25</a:t>
                      </a:r>
                      <a:r>
                        <a:rPr lang="en-US" dirty="0" smtClean="0">
                          <a:sym typeface="Wingdings" pitchFamily="2" charset="2"/>
                        </a:rPr>
                        <a:t>R-45</a:t>
                      </a:r>
                      <a:endParaRPr lang="en-US" dirty="0"/>
                    </a:p>
                  </a:txBody>
                  <a:tcPr/>
                </a:tc>
                <a:tc>
                  <a:txBody>
                    <a:bodyPr/>
                    <a:lstStyle/>
                    <a:p>
                      <a:pPr algn="ctr"/>
                      <a:r>
                        <a:rPr lang="en-US" dirty="0" smtClean="0"/>
                        <a:t>R-25</a:t>
                      </a:r>
                      <a:r>
                        <a:rPr lang="en-US" dirty="0" smtClean="0">
                          <a:sym typeface="Wingdings" pitchFamily="2" charset="2"/>
                        </a:rPr>
                        <a:t>R-45</a:t>
                      </a:r>
                      <a:endParaRPr lang="en-US" dirty="0"/>
                    </a:p>
                  </a:txBody>
                  <a:tcPr/>
                </a:tc>
                <a:extLst>
                  <a:ext uri="{0D108BD9-81ED-4DB2-BD59-A6C34878D82A}">
                    <a16:rowId xmlns:a16="http://schemas.microsoft.com/office/drawing/2014/main" val="10001"/>
                  </a:ext>
                </a:extLst>
              </a:tr>
              <a:tr h="629789">
                <a:tc>
                  <a:txBody>
                    <a:bodyPr/>
                    <a:lstStyle/>
                    <a:p>
                      <a:pPr algn="ctr"/>
                      <a:r>
                        <a:rPr lang="en-US" dirty="0" smtClean="0"/>
                        <a:t>Walls</a:t>
                      </a:r>
                      <a:endParaRPr lang="en-US" dirty="0"/>
                    </a:p>
                  </a:txBody>
                  <a:tcPr/>
                </a:tc>
                <a:tc>
                  <a:txBody>
                    <a:bodyPr/>
                    <a:lstStyle/>
                    <a:p>
                      <a:pPr algn="ctr"/>
                      <a:r>
                        <a:rPr lang="en-US" dirty="0" smtClean="0"/>
                        <a:t>R-2</a:t>
                      </a:r>
                      <a:r>
                        <a:rPr lang="en-US" dirty="0" smtClean="0">
                          <a:sym typeface="Wingdings" pitchFamily="2" charset="2"/>
                        </a:rPr>
                        <a:t>R-15</a:t>
                      </a:r>
                      <a:endParaRPr lang="en-US" dirty="0"/>
                    </a:p>
                  </a:txBody>
                  <a:tcPr/>
                </a:tc>
                <a:tc>
                  <a:txBody>
                    <a:bodyPr/>
                    <a:lstStyle/>
                    <a:p>
                      <a:pPr algn="ctr"/>
                      <a:r>
                        <a:rPr lang="en-US" dirty="0" smtClean="0"/>
                        <a:t>R-2</a:t>
                      </a:r>
                      <a:r>
                        <a:rPr lang="en-US" dirty="0" smtClean="0">
                          <a:sym typeface="Wingdings" pitchFamily="2" charset="2"/>
                        </a:rPr>
                        <a:t>R-15</a:t>
                      </a:r>
                      <a:endParaRPr lang="en-US" dirty="0"/>
                    </a:p>
                  </a:txBody>
                  <a:tcPr/>
                </a:tc>
                <a:tc>
                  <a:txBody>
                    <a:bodyPr/>
                    <a:lstStyle/>
                    <a:p>
                      <a:pPr algn="ctr"/>
                      <a:r>
                        <a:rPr lang="en-US" dirty="0" smtClean="0"/>
                        <a:t>R-10</a:t>
                      </a:r>
                      <a:r>
                        <a:rPr lang="en-US" dirty="0" smtClean="0">
                          <a:sym typeface="Wingdings" pitchFamily="2" charset="2"/>
                        </a:rPr>
                        <a:t>R-30</a:t>
                      </a:r>
                      <a:endParaRPr lang="en-US" dirty="0"/>
                    </a:p>
                  </a:txBody>
                  <a:tcPr/>
                </a:tc>
                <a:tc>
                  <a:txBody>
                    <a:bodyPr/>
                    <a:lstStyle/>
                    <a:p>
                      <a:pPr algn="ctr"/>
                      <a:r>
                        <a:rPr lang="en-US" dirty="0" smtClean="0"/>
                        <a:t>R-19</a:t>
                      </a:r>
                      <a:r>
                        <a:rPr lang="en-US" dirty="0" smtClean="0">
                          <a:sym typeface="Wingdings" pitchFamily="2" charset="2"/>
                        </a:rPr>
                        <a:t>R-35</a:t>
                      </a:r>
                      <a:endParaRPr lang="en-US" dirty="0"/>
                    </a:p>
                  </a:txBody>
                  <a:tcPr/>
                </a:tc>
                <a:tc>
                  <a:txBody>
                    <a:bodyPr/>
                    <a:lstStyle/>
                    <a:p>
                      <a:pPr algn="ctr"/>
                      <a:r>
                        <a:rPr lang="en-US" dirty="0" smtClean="0"/>
                        <a:t>R-19</a:t>
                      </a:r>
                      <a:r>
                        <a:rPr lang="en-US" dirty="0" smtClean="0">
                          <a:sym typeface="Wingdings" pitchFamily="2" charset="2"/>
                        </a:rPr>
                        <a:t>R-35</a:t>
                      </a:r>
                      <a:endParaRPr lang="en-US" dirty="0"/>
                    </a:p>
                  </a:txBody>
                  <a:tcPr/>
                </a:tc>
                <a:extLst>
                  <a:ext uri="{0D108BD9-81ED-4DB2-BD59-A6C34878D82A}">
                    <a16:rowId xmlns:a16="http://schemas.microsoft.com/office/drawing/2014/main" val="10002"/>
                  </a:ext>
                </a:extLst>
              </a:tr>
              <a:tr h="629789">
                <a:tc>
                  <a:txBody>
                    <a:bodyPr/>
                    <a:lstStyle/>
                    <a:p>
                      <a:pPr algn="ctr"/>
                      <a:r>
                        <a:rPr lang="en-US" dirty="0" smtClean="0"/>
                        <a:t>Windows</a:t>
                      </a:r>
                      <a:endParaRPr lang="en-US" dirty="0"/>
                    </a:p>
                  </a:txBody>
                  <a:tcPr/>
                </a:tc>
                <a:tc>
                  <a:txBody>
                    <a:bodyPr/>
                    <a:lstStyle/>
                    <a:p>
                      <a:pPr algn="ctr"/>
                      <a:r>
                        <a:rPr lang="en-US" dirty="0" smtClean="0"/>
                        <a:t>90.1</a:t>
                      </a:r>
                      <a:endParaRPr lang="en-US" dirty="0"/>
                    </a:p>
                  </a:txBody>
                  <a:tcPr/>
                </a:tc>
                <a:tc>
                  <a:txBody>
                    <a:bodyPr/>
                    <a:lstStyle/>
                    <a:p>
                      <a:pPr algn="ctr"/>
                      <a:r>
                        <a:rPr lang="en-US" dirty="0" smtClean="0"/>
                        <a:t>U-0.5</a:t>
                      </a:r>
                      <a:r>
                        <a:rPr lang="en-US" dirty="0" smtClean="0">
                          <a:sym typeface="Wingdings" pitchFamily="2" charset="2"/>
                        </a:rPr>
                        <a:t>U-O.33</a:t>
                      </a:r>
                    </a:p>
                    <a:p>
                      <a:pPr algn="ctr"/>
                      <a:r>
                        <a:rPr lang="en-US" dirty="0" smtClean="0">
                          <a:sym typeface="Wingdings" pitchFamily="2" charset="2"/>
                        </a:rPr>
                        <a:t>SHGC:0.450.25</a:t>
                      </a:r>
                    </a:p>
                    <a:p>
                      <a:pPr algn="ctr"/>
                      <a:r>
                        <a:rPr lang="en-US" dirty="0" err="1" smtClean="0">
                          <a:sym typeface="Wingdings" pitchFamily="2" charset="2"/>
                        </a:rPr>
                        <a:t>Vt</a:t>
                      </a:r>
                      <a:r>
                        <a:rPr lang="en-US" dirty="0" smtClean="0">
                          <a:sym typeface="Wingdings" pitchFamily="2" charset="2"/>
                        </a:rPr>
                        <a:t>/SHGC: 1</a:t>
                      </a:r>
                      <a:endParaRPr lang="en-US" dirty="0"/>
                    </a:p>
                  </a:txBody>
                  <a:tcPr/>
                </a:tc>
                <a:tc>
                  <a:txBody>
                    <a:bodyPr/>
                    <a:lstStyle/>
                    <a:p>
                      <a:pPr algn="ctr"/>
                      <a:r>
                        <a:rPr lang="en-US" dirty="0" smtClean="0"/>
                        <a:t>U-0.4</a:t>
                      </a:r>
                      <a:r>
                        <a:rPr lang="en-US" dirty="0" smtClean="0">
                          <a:sym typeface="Wingdings" pitchFamily="2" charset="2"/>
                        </a:rPr>
                        <a:t>U-0.2</a:t>
                      </a:r>
                    </a:p>
                    <a:p>
                      <a:pPr algn="ctr"/>
                      <a:r>
                        <a:rPr lang="en-US" dirty="0" smtClean="0">
                          <a:sym typeface="Wingdings" pitchFamily="2" charset="2"/>
                        </a:rPr>
                        <a:t>SHGC:0.450.25</a:t>
                      </a:r>
                    </a:p>
                    <a:p>
                      <a:pPr algn="ctr"/>
                      <a:r>
                        <a:rPr lang="en-US" dirty="0" err="1" smtClean="0">
                          <a:sym typeface="Wingdings" pitchFamily="2" charset="2"/>
                        </a:rPr>
                        <a:t>Vt</a:t>
                      </a:r>
                      <a:r>
                        <a:rPr lang="en-US" dirty="0" smtClean="0">
                          <a:sym typeface="Wingdings" pitchFamily="2" charset="2"/>
                        </a:rPr>
                        <a:t>/SHGC:</a:t>
                      </a:r>
                      <a:r>
                        <a:rPr lang="en-US" baseline="0" dirty="0" smtClean="0">
                          <a:sym typeface="Wingdings" pitchFamily="2" charset="2"/>
                        </a:rPr>
                        <a:t>  2</a:t>
                      </a:r>
                      <a:endParaRPr lang="en-US" dirty="0" smtClean="0"/>
                    </a:p>
                    <a:p>
                      <a:pPr algn="ctr"/>
                      <a:endParaRPr lang="en-US" dirty="0"/>
                    </a:p>
                  </a:txBody>
                  <a:tcPr/>
                </a:tc>
                <a:tc>
                  <a:txBody>
                    <a:bodyPr/>
                    <a:lstStyle/>
                    <a:p>
                      <a:pPr algn="ctr"/>
                      <a:r>
                        <a:rPr lang="en-US" dirty="0" smtClean="0"/>
                        <a:t>U-0.3</a:t>
                      </a:r>
                      <a:r>
                        <a:rPr lang="en-US" dirty="0" smtClean="0">
                          <a:sym typeface="Wingdings" pitchFamily="2" charset="2"/>
                        </a:rPr>
                        <a:t>U-0.13</a:t>
                      </a:r>
                    </a:p>
                    <a:p>
                      <a:pPr algn="ctr"/>
                      <a:r>
                        <a:rPr lang="en-US" dirty="0" smtClean="0">
                          <a:sym typeface="Wingdings" pitchFamily="2" charset="2"/>
                        </a:rPr>
                        <a:t>SHGC:0.50.25</a:t>
                      </a:r>
                    </a:p>
                    <a:p>
                      <a:pPr algn="ctr"/>
                      <a:r>
                        <a:rPr lang="en-US" dirty="0" err="1" smtClean="0">
                          <a:sym typeface="Wingdings" pitchFamily="2" charset="2"/>
                        </a:rPr>
                        <a:t>Vt</a:t>
                      </a:r>
                      <a:r>
                        <a:rPr lang="en-US" dirty="0" smtClean="0">
                          <a:sym typeface="Wingdings" pitchFamily="2" charset="2"/>
                        </a:rPr>
                        <a:t>/SHGC: 2.5</a:t>
                      </a:r>
                      <a:endParaRPr lang="en-US" dirty="0"/>
                    </a:p>
                  </a:txBody>
                  <a:tcPr/>
                </a:tc>
                <a:tc>
                  <a:txBody>
                    <a:bodyPr/>
                    <a:lstStyle/>
                    <a:p>
                      <a:pPr algn="ctr"/>
                      <a:r>
                        <a:rPr lang="en-US" dirty="0" smtClean="0"/>
                        <a:t>U-O.3</a:t>
                      </a:r>
                      <a:r>
                        <a:rPr lang="en-US" dirty="0" smtClean="0">
                          <a:sym typeface="Wingdings" pitchFamily="2" charset="2"/>
                        </a:rPr>
                        <a:t>U-0.13</a:t>
                      </a:r>
                    </a:p>
                    <a:p>
                      <a:pPr algn="ctr"/>
                      <a:r>
                        <a:rPr lang="en-US" dirty="0" smtClean="0">
                          <a:sym typeface="Wingdings" pitchFamily="2" charset="2"/>
                        </a:rPr>
                        <a:t>SHGC:0.5 0.25</a:t>
                      </a:r>
                    </a:p>
                    <a:p>
                      <a:pPr algn="ctr"/>
                      <a:r>
                        <a:rPr lang="en-US" dirty="0" err="1" smtClean="0">
                          <a:sym typeface="Wingdings" pitchFamily="2" charset="2"/>
                        </a:rPr>
                        <a:t>Vt</a:t>
                      </a:r>
                      <a:r>
                        <a:rPr lang="en-US" dirty="0" smtClean="0">
                          <a:sym typeface="Wingdings" pitchFamily="2" charset="2"/>
                        </a:rPr>
                        <a:t>/SCHGC: 2.5</a:t>
                      </a:r>
                      <a:endParaRPr lang="en-US" dirty="0"/>
                    </a:p>
                  </a:txBody>
                  <a:tcPr/>
                </a:tc>
                <a:extLst>
                  <a:ext uri="{0D108BD9-81ED-4DB2-BD59-A6C34878D82A}">
                    <a16:rowId xmlns:a16="http://schemas.microsoft.com/office/drawing/2014/main" val="10003"/>
                  </a:ext>
                </a:extLst>
              </a:tr>
              <a:tr h="629789">
                <a:tc>
                  <a:txBody>
                    <a:bodyPr/>
                    <a:lstStyle/>
                    <a:p>
                      <a:pPr algn="ctr"/>
                      <a:r>
                        <a:rPr lang="en-US" dirty="0" smtClean="0"/>
                        <a:t>Daylighting</a:t>
                      </a:r>
                      <a:endParaRPr lang="en-US" dirty="0"/>
                    </a:p>
                  </a:txBody>
                  <a:tcPr/>
                </a:tc>
                <a:tc>
                  <a:txBody>
                    <a:bodyPr/>
                    <a:lstStyle/>
                    <a:p>
                      <a:pPr algn="ctr"/>
                      <a:r>
                        <a:rPr lang="en-US" dirty="0" smtClean="0"/>
                        <a:t>None </a:t>
                      </a:r>
                      <a:r>
                        <a:rPr lang="en-US" dirty="0" err="1" smtClean="0"/>
                        <a:t>Spec’d</a:t>
                      </a:r>
                      <a:endParaRPr lang="en-US" dirty="0"/>
                    </a:p>
                  </a:txBody>
                  <a:tcPr/>
                </a:tc>
                <a:tc>
                  <a:txBody>
                    <a:bodyPr/>
                    <a:lstStyle/>
                    <a:p>
                      <a:pPr algn="ctr"/>
                      <a:r>
                        <a:rPr lang="en-US" dirty="0" smtClean="0"/>
                        <a:t>None </a:t>
                      </a:r>
                      <a:r>
                        <a:rPr lang="en-US" dirty="0" err="1" smtClean="0"/>
                        <a:t>Spec’d</a:t>
                      </a:r>
                      <a:endParaRPr lang="en-US" dirty="0"/>
                    </a:p>
                  </a:txBody>
                  <a:tcPr/>
                </a:tc>
                <a:tc>
                  <a:txBody>
                    <a:bodyPr/>
                    <a:lstStyle/>
                    <a:p>
                      <a:pPr algn="ctr"/>
                      <a:r>
                        <a:rPr lang="en-US" dirty="0" smtClean="0"/>
                        <a:t>35% + daylight energy </a:t>
                      </a:r>
                      <a:r>
                        <a:rPr lang="en-US" dirty="0" err="1" smtClean="0"/>
                        <a:t>reduct</a:t>
                      </a:r>
                      <a:endParaRPr lang="en-US" dirty="0"/>
                    </a:p>
                  </a:txBody>
                  <a:tcPr/>
                </a:tc>
                <a:tc>
                  <a:txBody>
                    <a:bodyPr/>
                    <a:lstStyle/>
                    <a:p>
                      <a:pPr algn="ctr"/>
                      <a:r>
                        <a:rPr lang="en-US" dirty="0" smtClean="0"/>
                        <a:t>60% + </a:t>
                      </a:r>
                      <a:r>
                        <a:rPr lang="en-US" dirty="0" err="1" smtClean="0"/>
                        <a:t>daylgt</a:t>
                      </a:r>
                      <a:r>
                        <a:rPr lang="en-US" dirty="0" smtClean="0"/>
                        <a:t> energy red.</a:t>
                      </a:r>
                      <a:endParaRPr lang="en-US" dirty="0"/>
                    </a:p>
                  </a:txBody>
                  <a:tcPr/>
                </a:tc>
                <a:tc>
                  <a:txBody>
                    <a:bodyPr/>
                    <a:lstStyle/>
                    <a:p>
                      <a:pPr algn="ctr"/>
                      <a:r>
                        <a:rPr lang="en-US" dirty="0" smtClean="0"/>
                        <a:t>80% + </a:t>
                      </a:r>
                      <a:r>
                        <a:rPr lang="en-US" dirty="0" err="1" smtClean="0"/>
                        <a:t>daylgt</a:t>
                      </a:r>
                      <a:r>
                        <a:rPr lang="en-US" dirty="0" smtClean="0"/>
                        <a:t> energy red.</a:t>
                      </a:r>
                      <a:endParaRPr lang="en-US" dirty="0"/>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556792"/>
            <a:ext cx="8568952" cy="4968552"/>
          </a:xfrm>
        </p:spPr>
        <p:txBody>
          <a:bodyPr/>
          <a:lstStyle/>
          <a:p>
            <a:pPr>
              <a:buNone/>
            </a:pPr>
            <a:r>
              <a:rPr lang="en-US" sz="2800" dirty="0" smtClean="0">
                <a:latin typeface="Arial" pitchFamily="34" charset="0"/>
                <a:cs typeface="Arial" pitchFamily="34" charset="0"/>
              </a:rPr>
              <a:t>Technology Pathways</a:t>
            </a:r>
          </a:p>
          <a:p>
            <a:pPr>
              <a:buNone/>
            </a:pPr>
            <a:endParaRPr lang="en-US" sz="1600" dirty="0" smtClean="0">
              <a:latin typeface="Arial" pitchFamily="34" charset="0"/>
              <a:cs typeface="Arial" pitchFamily="34" charset="0"/>
            </a:endParaRPr>
          </a:p>
          <a:p>
            <a:pPr algn="ctr">
              <a:buNone/>
            </a:pPr>
            <a:endParaRPr lang="en-US" sz="2800" dirty="0" smtClean="0">
              <a:latin typeface="Arial" pitchFamily="34" charset="0"/>
              <a:cs typeface="Arial" pitchFamily="34" charset="0"/>
            </a:endParaRPr>
          </a:p>
        </p:txBody>
      </p:sp>
      <p:graphicFrame>
        <p:nvGraphicFramePr>
          <p:cNvPr id="5" name="Table 4"/>
          <p:cNvGraphicFramePr>
            <a:graphicFrameLocks noGrp="1"/>
          </p:cNvGraphicFramePr>
          <p:nvPr/>
        </p:nvGraphicFramePr>
        <p:xfrm>
          <a:off x="0" y="2475736"/>
          <a:ext cx="9144000" cy="4561709"/>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31980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391816">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29789">
                <a:tc>
                  <a:txBody>
                    <a:bodyPr/>
                    <a:lstStyle/>
                    <a:p>
                      <a:pPr algn="ctr"/>
                      <a:endParaRPr lang="en-US" dirty="0"/>
                    </a:p>
                  </a:txBody>
                  <a:tcPr/>
                </a:tc>
                <a:tc>
                  <a:txBody>
                    <a:bodyPr/>
                    <a:lstStyle/>
                    <a:p>
                      <a:pPr algn="ctr"/>
                      <a:r>
                        <a:rPr lang="en-US" dirty="0" smtClean="0"/>
                        <a:t>CODE</a:t>
                      </a:r>
                      <a:endParaRPr lang="en-US" dirty="0"/>
                    </a:p>
                  </a:txBody>
                  <a:tcPr/>
                </a:tc>
                <a:tc>
                  <a:txBody>
                    <a:bodyPr/>
                    <a:lstStyle/>
                    <a:p>
                      <a:pPr algn="ctr"/>
                      <a:r>
                        <a:rPr lang="en-US" dirty="0" smtClean="0"/>
                        <a:t>30% Savings</a:t>
                      </a:r>
                      <a:endParaRPr lang="en-US" dirty="0"/>
                    </a:p>
                  </a:txBody>
                  <a:tcPr/>
                </a:tc>
                <a:tc>
                  <a:txBody>
                    <a:bodyPr/>
                    <a:lstStyle/>
                    <a:p>
                      <a:pPr algn="ctr"/>
                      <a:r>
                        <a:rPr lang="en-US" dirty="0" smtClean="0"/>
                        <a:t>50</a:t>
                      </a:r>
                      <a:r>
                        <a:rPr lang="en-US" baseline="0" dirty="0" smtClean="0"/>
                        <a:t>% Savings</a:t>
                      </a:r>
                      <a:endParaRPr lang="en-US" dirty="0"/>
                    </a:p>
                  </a:txBody>
                  <a:tcPr/>
                </a:tc>
                <a:tc>
                  <a:txBody>
                    <a:bodyPr/>
                    <a:lstStyle/>
                    <a:p>
                      <a:pPr algn="ctr"/>
                      <a:r>
                        <a:rPr lang="en-US" dirty="0" smtClean="0"/>
                        <a:t>70% Savings</a:t>
                      </a:r>
                      <a:endParaRPr lang="en-US" dirty="0"/>
                    </a:p>
                  </a:txBody>
                  <a:tcPr/>
                </a:tc>
                <a:tc>
                  <a:txBody>
                    <a:bodyPr/>
                    <a:lstStyle/>
                    <a:p>
                      <a:pPr algn="ctr"/>
                      <a:r>
                        <a:rPr lang="en-US" dirty="0" smtClean="0"/>
                        <a:t>100% Savings</a:t>
                      </a:r>
                      <a:endParaRPr lang="en-US" dirty="0"/>
                    </a:p>
                  </a:txBody>
                  <a:tcPr/>
                </a:tc>
                <a:extLst>
                  <a:ext uri="{0D108BD9-81ED-4DB2-BD59-A6C34878D82A}">
                    <a16:rowId xmlns:a16="http://schemas.microsoft.com/office/drawing/2014/main" val="10000"/>
                  </a:ext>
                </a:extLst>
              </a:tr>
              <a:tr h="629789">
                <a:tc>
                  <a:txBody>
                    <a:bodyPr/>
                    <a:lstStyle/>
                    <a:p>
                      <a:pPr algn="ctr"/>
                      <a:r>
                        <a:rPr lang="en-US" dirty="0" smtClean="0"/>
                        <a:t>Lighting</a:t>
                      </a:r>
                      <a:endParaRPr lang="en-US" dirty="0"/>
                    </a:p>
                  </a:txBody>
                  <a:tcPr/>
                </a:tc>
                <a:tc>
                  <a:txBody>
                    <a:bodyPr/>
                    <a:lstStyle/>
                    <a:p>
                      <a:pPr algn="ctr"/>
                      <a:r>
                        <a:rPr lang="en-US" dirty="0" smtClean="0"/>
                        <a:t>90.1</a:t>
                      </a:r>
                      <a:endParaRPr lang="en-US" dirty="0"/>
                    </a:p>
                  </a:txBody>
                  <a:tcPr/>
                </a:tc>
                <a:tc>
                  <a:txBody>
                    <a:bodyPr/>
                    <a:lstStyle/>
                    <a:p>
                      <a:pPr algn="ctr"/>
                      <a:r>
                        <a:rPr lang="en-US" dirty="0" smtClean="0"/>
                        <a:t>10% LPD </a:t>
                      </a:r>
                      <a:r>
                        <a:rPr lang="en-US" dirty="0" err="1" smtClean="0"/>
                        <a:t>reduct</a:t>
                      </a:r>
                      <a:r>
                        <a:rPr lang="en-US" dirty="0" smtClean="0"/>
                        <a:t>.</a:t>
                      </a:r>
                    </a:p>
                    <a:p>
                      <a:pPr algn="ctr"/>
                      <a:r>
                        <a:rPr lang="en-US" dirty="0" smtClean="0"/>
                        <a:t>MLPW &gt; 70</a:t>
                      </a:r>
                      <a:endParaRPr lang="en-US" dirty="0"/>
                    </a:p>
                  </a:txBody>
                  <a:tcPr/>
                </a:tc>
                <a:tc>
                  <a:txBody>
                    <a:bodyPr/>
                    <a:lstStyle/>
                    <a:p>
                      <a:pPr algn="ctr"/>
                      <a:r>
                        <a:rPr lang="en-US" dirty="0" smtClean="0"/>
                        <a:t>20% LPD red.</a:t>
                      </a:r>
                    </a:p>
                    <a:p>
                      <a:pPr algn="ctr"/>
                      <a:r>
                        <a:rPr lang="en-US" dirty="0" smtClean="0"/>
                        <a:t>MLPW&gt;</a:t>
                      </a:r>
                      <a:r>
                        <a:rPr lang="en-US" baseline="0" dirty="0" smtClean="0"/>
                        <a:t> 80</a:t>
                      </a:r>
                      <a:endParaRPr lang="en-US" dirty="0"/>
                    </a:p>
                  </a:txBody>
                  <a:tcPr/>
                </a:tc>
                <a:tc>
                  <a:txBody>
                    <a:bodyPr/>
                    <a:lstStyle/>
                    <a:p>
                      <a:pPr algn="ctr"/>
                      <a:r>
                        <a:rPr lang="en-US" dirty="0" smtClean="0"/>
                        <a:t>30% LPD </a:t>
                      </a:r>
                      <a:r>
                        <a:rPr lang="en-US" dirty="0" err="1" smtClean="0"/>
                        <a:t>reduct</a:t>
                      </a:r>
                      <a:r>
                        <a:rPr lang="en-US" dirty="0" smtClean="0"/>
                        <a:t>.</a:t>
                      </a:r>
                    </a:p>
                    <a:p>
                      <a:pPr algn="ctr"/>
                      <a:r>
                        <a:rPr lang="en-US" dirty="0" smtClean="0"/>
                        <a:t>MLPW&gt; 90</a:t>
                      </a:r>
                      <a:endParaRPr lang="en-US" dirty="0"/>
                    </a:p>
                  </a:txBody>
                  <a:tcPr/>
                </a:tc>
                <a:tc>
                  <a:txBody>
                    <a:bodyPr/>
                    <a:lstStyle/>
                    <a:p>
                      <a:pPr algn="ctr"/>
                      <a:r>
                        <a:rPr lang="en-US" dirty="0" smtClean="0"/>
                        <a:t>50% LPD </a:t>
                      </a:r>
                      <a:r>
                        <a:rPr lang="en-US" dirty="0" err="1" smtClean="0"/>
                        <a:t>reduct</a:t>
                      </a:r>
                      <a:r>
                        <a:rPr lang="en-US" dirty="0" smtClean="0"/>
                        <a:t>.</a:t>
                      </a:r>
                    </a:p>
                    <a:p>
                      <a:pPr algn="ctr"/>
                      <a:r>
                        <a:rPr lang="en-US" dirty="0" smtClean="0"/>
                        <a:t>MLPW&gt;120</a:t>
                      </a:r>
                      <a:endParaRPr lang="en-US" dirty="0"/>
                    </a:p>
                  </a:txBody>
                  <a:tcPr/>
                </a:tc>
                <a:extLst>
                  <a:ext uri="{0D108BD9-81ED-4DB2-BD59-A6C34878D82A}">
                    <a16:rowId xmlns:a16="http://schemas.microsoft.com/office/drawing/2014/main" val="10001"/>
                  </a:ext>
                </a:extLst>
              </a:tr>
              <a:tr h="629789">
                <a:tc>
                  <a:txBody>
                    <a:bodyPr/>
                    <a:lstStyle/>
                    <a:p>
                      <a:pPr algn="ctr"/>
                      <a:r>
                        <a:rPr lang="en-US" dirty="0" smtClean="0"/>
                        <a:t>HVAC</a:t>
                      </a:r>
                      <a:endParaRPr lang="en-US" dirty="0"/>
                    </a:p>
                  </a:txBody>
                  <a:tcPr/>
                </a:tc>
                <a:tc>
                  <a:txBody>
                    <a:bodyPr/>
                    <a:lstStyle/>
                    <a:p>
                      <a:pPr algn="ctr"/>
                      <a:r>
                        <a:rPr lang="en-US" dirty="0" smtClean="0"/>
                        <a:t>90.1</a:t>
                      </a:r>
                      <a:endParaRPr lang="en-US" dirty="0"/>
                    </a:p>
                  </a:txBody>
                  <a:tcPr/>
                </a:tc>
                <a:tc>
                  <a:txBody>
                    <a:bodyPr/>
                    <a:lstStyle/>
                    <a:p>
                      <a:pPr algn="ctr"/>
                      <a:r>
                        <a:rPr lang="en-US" dirty="0" smtClean="0"/>
                        <a:t>0—30% </a:t>
                      </a:r>
                      <a:r>
                        <a:rPr lang="en-US" dirty="0" err="1" smtClean="0"/>
                        <a:t>incr</a:t>
                      </a:r>
                      <a:r>
                        <a:rPr lang="en-US" dirty="0" smtClean="0"/>
                        <a:t> in efficiency</a:t>
                      </a:r>
                      <a:endParaRPr lang="en-US" dirty="0"/>
                    </a:p>
                  </a:txBody>
                  <a:tcPr/>
                </a:tc>
                <a:tc>
                  <a:txBody>
                    <a:bodyPr/>
                    <a:lstStyle/>
                    <a:p>
                      <a:pPr algn="ctr"/>
                      <a:r>
                        <a:rPr lang="en-US" dirty="0" smtClean="0"/>
                        <a:t>30% </a:t>
                      </a:r>
                      <a:r>
                        <a:rPr lang="en-US" dirty="0" err="1" smtClean="0"/>
                        <a:t>incr</a:t>
                      </a:r>
                      <a:r>
                        <a:rPr lang="en-US" dirty="0" smtClean="0"/>
                        <a:t> </a:t>
                      </a:r>
                      <a:r>
                        <a:rPr lang="en-US" dirty="0" err="1" smtClean="0"/>
                        <a:t>eff</a:t>
                      </a:r>
                      <a:r>
                        <a:rPr lang="en-US" baseline="0" dirty="0" smtClean="0"/>
                        <a:t> w/climatic-</a:t>
                      </a:r>
                      <a:r>
                        <a:rPr lang="en-US" baseline="0" dirty="0" err="1" smtClean="0"/>
                        <a:t>specif</a:t>
                      </a:r>
                      <a:r>
                        <a:rPr lang="en-US" baseline="0" dirty="0" smtClean="0"/>
                        <a:t> </a:t>
                      </a:r>
                      <a:r>
                        <a:rPr lang="en-US" baseline="0" dirty="0" err="1" smtClean="0"/>
                        <a:t>secndry</a:t>
                      </a:r>
                      <a:r>
                        <a:rPr lang="en-US" baseline="0" dirty="0" smtClean="0"/>
                        <a:t> HVAC sys</a:t>
                      </a:r>
                      <a:endParaRPr lang="en-US" dirty="0"/>
                    </a:p>
                  </a:txBody>
                  <a:tcPr/>
                </a:tc>
                <a:tc>
                  <a:txBody>
                    <a:bodyPr/>
                    <a:lstStyle/>
                    <a:p>
                      <a:pPr algn="ctr"/>
                      <a:r>
                        <a:rPr lang="en-US" dirty="0" smtClean="0"/>
                        <a:t>50% </a:t>
                      </a:r>
                      <a:r>
                        <a:rPr lang="en-US" dirty="0" err="1" smtClean="0"/>
                        <a:t>incr</a:t>
                      </a:r>
                      <a:r>
                        <a:rPr lang="en-US" dirty="0" smtClean="0"/>
                        <a:t> </a:t>
                      </a:r>
                      <a:r>
                        <a:rPr lang="en-US" dirty="0" err="1" smtClean="0"/>
                        <a:t>eff</a:t>
                      </a:r>
                      <a:r>
                        <a:rPr lang="en-US" dirty="0" smtClean="0"/>
                        <a:t> w/</a:t>
                      </a:r>
                      <a:r>
                        <a:rPr lang="en-US" dirty="0" err="1" smtClean="0"/>
                        <a:t>clim</a:t>
                      </a:r>
                      <a:r>
                        <a:rPr lang="en-US" dirty="0" smtClean="0"/>
                        <a:t> spec </a:t>
                      </a:r>
                      <a:r>
                        <a:rPr lang="en-US" dirty="0" err="1" smtClean="0"/>
                        <a:t>secndry</a:t>
                      </a:r>
                      <a:r>
                        <a:rPr lang="en-US" dirty="0" smtClean="0"/>
                        <a:t> HVAC sys</a:t>
                      </a:r>
                      <a:endParaRPr lang="en-US" dirty="0"/>
                    </a:p>
                  </a:txBody>
                  <a:tcPr/>
                </a:tc>
                <a:tc>
                  <a:txBody>
                    <a:bodyPr/>
                    <a:lstStyle/>
                    <a:p>
                      <a:pPr algn="ctr"/>
                      <a:r>
                        <a:rPr lang="en-US" dirty="0" smtClean="0"/>
                        <a:t>50% </a:t>
                      </a:r>
                      <a:r>
                        <a:rPr lang="en-US" dirty="0" err="1" smtClean="0"/>
                        <a:t>incr</a:t>
                      </a:r>
                      <a:r>
                        <a:rPr lang="en-US" dirty="0" smtClean="0"/>
                        <a:t> in </a:t>
                      </a:r>
                      <a:r>
                        <a:rPr lang="en-US" dirty="0" err="1" smtClean="0"/>
                        <a:t>ttl</a:t>
                      </a:r>
                      <a:r>
                        <a:rPr lang="en-US" dirty="0" smtClean="0"/>
                        <a:t> HVAC </a:t>
                      </a:r>
                      <a:r>
                        <a:rPr lang="en-US" dirty="0" err="1" smtClean="0"/>
                        <a:t>eff</a:t>
                      </a:r>
                      <a:r>
                        <a:rPr lang="en-US" dirty="0" smtClean="0"/>
                        <a:t> w/</a:t>
                      </a:r>
                      <a:r>
                        <a:rPr lang="en-US" dirty="0" err="1" smtClean="0"/>
                        <a:t>clim</a:t>
                      </a:r>
                      <a:r>
                        <a:rPr lang="en-US" dirty="0" smtClean="0"/>
                        <a:t> spec HVAC sys</a:t>
                      </a:r>
                      <a:endParaRPr lang="en-US" dirty="0"/>
                    </a:p>
                  </a:txBody>
                  <a:tcPr/>
                </a:tc>
                <a:extLst>
                  <a:ext uri="{0D108BD9-81ED-4DB2-BD59-A6C34878D82A}">
                    <a16:rowId xmlns:a16="http://schemas.microsoft.com/office/drawing/2014/main" val="10002"/>
                  </a:ext>
                </a:extLst>
              </a:tr>
              <a:tr h="629789">
                <a:tc>
                  <a:txBody>
                    <a:bodyPr/>
                    <a:lstStyle/>
                    <a:p>
                      <a:pPr algn="ctr"/>
                      <a:r>
                        <a:rPr lang="en-US" dirty="0" smtClean="0"/>
                        <a:t>Outdoor</a:t>
                      </a:r>
                      <a:r>
                        <a:rPr lang="en-US" baseline="0" dirty="0" smtClean="0"/>
                        <a:t> Air</a:t>
                      </a:r>
                      <a:endParaRPr lang="en-US" dirty="0"/>
                    </a:p>
                  </a:txBody>
                  <a:tcPr/>
                </a:tc>
                <a:tc>
                  <a:txBody>
                    <a:bodyPr/>
                    <a:lstStyle/>
                    <a:p>
                      <a:pPr algn="ctr"/>
                      <a:r>
                        <a:rPr lang="en-US" dirty="0" smtClean="0"/>
                        <a:t>90.1</a:t>
                      </a:r>
                      <a:endParaRPr lang="en-US" dirty="0"/>
                    </a:p>
                  </a:txBody>
                  <a:tcPr/>
                </a:tc>
                <a:tc>
                  <a:txBody>
                    <a:bodyPr/>
                    <a:lstStyle/>
                    <a:p>
                      <a:pPr algn="ctr"/>
                      <a:r>
                        <a:rPr lang="en-US" dirty="0" smtClean="0"/>
                        <a:t>ERVs, DCV &amp; econ on small HVAC</a:t>
                      </a:r>
                      <a:endParaRPr lang="en-US" dirty="0"/>
                    </a:p>
                  </a:txBody>
                  <a:tcPr/>
                </a:tc>
                <a:tc>
                  <a:txBody>
                    <a:bodyPr/>
                    <a:lstStyle/>
                    <a:p>
                      <a:pPr algn="ctr"/>
                      <a:r>
                        <a:rPr lang="en-US" dirty="0" err="1" smtClean="0"/>
                        <a:t>Reduc</a:t>
                      </a:r>
                      <a:r>
                        <a:rPr lang="en-US" baseline="0" dirty="0" smtClean="0"/>
                        <a:t> energy 50% assoc w/OA</a:t>
                      </a:r>
                      <a:endParaRPr lang="en-US" dirty="0"/>
                    </a:p>
                  </a:txBody>
                  <a:tcPr/>
                </a:tc>
                <a:tc>
                  <a:txBody>
                    <a:bodyPr/>
                    <a:lstStyle/>
                    <a:p>
                      <a:pPr algn="ctr"/>
                      <a:r>
                        <a:rPr lang="en-US" dirty="0" err="1" smtClean="0"/>
                        <a:t>Reduc</a:t>
                      </a:r>
                      <a:r>
                        <a:rPr lang="en-US" baseline="0" dirty="0" smtClean="0"/>
                        <a:t> energy 75% assoc w/OA</a:t>
                      </a:r>
                      <a:endParaRPr lang="en-US" dirty="0"/>
                    </a:p>
                  </a:txBody>
                  <a:tcPr/>
                </a:tc>
                <a:tc>
                  <a:txBody>
                    <a:bodyPr/>
                    <a:lstStyle/>
                    <a:p>
                      <a:pPr algn="ctr"/>
                      <a:r>
                        <a:rPr lang="en-US" dirty="0" smtClean="0"/>
                        <a:t>(Same as 70%)</a:t>
                      </a:r>
                      <a:endParaRPr lang="en-US" dirty="0"/>
                    </a:p>
                  </a:txBody>
                  <a:tcPr/>
                </a:tc>
                <a:extLst>
                  <a:ext uri="{0D108BD9-81ED-4DB2-BD59-A6C34878D82A}">
                    <a16:rowId xmlns:a16="http://schemas.microsoft.com/office/drawing/2014/main" val="10003"/>
                  </a:ext>
                </a:extLst>
              </a:tr>
              <a:tr h="629789">
                <a:tc>
                  <a:txBody>
                    <a:bodyPr/>
                    <a:lstStyle/>
                    <a:p>
                      <a:pPr algn="ctr"/>
                      <a:r>
                        <a:rPr lang="en-US" dirty="0" smtClean="0"/>
                        <a:t>Plug &amp; Process</a:t>
                      </a:r>
                      <a:endParaRPr lang="en-US" dirty="0"/>
                    </a:p>
                  </a:txBody>
                  <a:tcPr/>
                </a:tc>
                <a:tc>
                  <a:txBody>
                    <a:bodyPr/>
                    <a:lstStyle/>
                    <a:p>
                      <a:pPr algn="ctr"/>
                      <a:r>
                        <a:rPr lang="en-US" dirty="0" smtClean="0"/>
                        <a:t>No change</a:t>
                      </a:r>
                      <a:endParaRPr lang="en-US" dirty="0"/>
                    </a:p>
                  </a:txBody>
                  <a:tcPr/>
                </a:tc>
                <a:tc>
                  <a:txBody>
                    <a:bodyPr/>
                    <a:lstStyle/>
                    <a:p>
                      <a:pPr algn="ctr"/>
                      <a:r>
                        <a:rPr lang="en-US" dirty="0" smtClean="0"/>
                        <a:t>Energy</a:t>
                      </a:r>
                      <a:r>
                        <a:rPr lang="en-US" baseline="0" dirty="0" smtClean="0"/>
                        <a:t> Star appliances</a:t>
                      </a:r>
                      <a:endParaRPr lang="en-US" dirty="0"/>
                    </a:p>
                  </a:txBody>
                  <a:tcPr/>
                </a:tc>
                <a:tc>
                  <a:txBody>
                    <a:bodyPr/>
                    <a:lstStyle/>
                    <a:p>
                      <a:pPr algn="ctr"/>
                      <a:r>
                        <a:rPr lang="en-US" dirty="0" smtClean="0"/>
                        <a:t>10% peak</a:t>
                      </a:r>
                      <a:r>
                        <a:rPr lang="en-US" baseline="0" dirty="0" smtClean="0"/>
                        <a:t> red. &amp; 30% nighttime red.</a:t>
                      </a:r>
                      <a:endParaRPr lang="en-US" dirty="0"/>
                    </a:p>
                  </a:txBody>
                  <a:tcPr/>
                </a:tc>
                <a:tc>
                  <a:txBody>
                    <a:bodyPr/>
                    <a:lstStyle/>
                    <a:p>
                      <a:pPr algn="ctr"/>
                      <a:r>
                        <a:rPr lang="en-US" dirty="0" smtClean="0"/>
                        <a:t>15% peak &amp; 40%</a:t>
                      </a:r>
                      <a:r>
                        <a:rPr lang="en-US" baseline="0" dirty="0" smtClean="0"/>
                        <a:t> night reductions</a:t>
                      </a:r>
                      <a:endParaRPr lang="en-US" dirty="0"/>
                    </a:p>
                  </a:txBody>
                  <a:tcPr/>
                </a:tc>
                <a:tc>
                  <a:txBody>
                    <a:bodyPr/>
                    <a:lstStyle/>
                    <a:p>
                      <a:pPr algn="ctr"/>
                      <a:r>
                        <a:rPr lang="en-US" dirty="0" smtClean="0"/>
                        <a:t>25% peak &amp; 60% night reductions</a:t>
                      </a:r>
                      <a:endParaRPr lang="en-US" dirty="0"/>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556792"/>
            <a:ext cx="8568952" cy="4968552"/>
          </a:xfrm>
        </p:spPr>
        <p:txBody>
          <a:bodyPr/>
          <a:lstStyle/>
          <a:p>
            <a:pPr>
              <a:buNone/>
            </a:pPr>
            <a:r>
              <a:rPr lang="en-US" sz="2800" dirty="0" smtClean="0">
                <a:latin typeface="Arial" pitchFamily="34" charset="0"/>
                <a:cs typeface="Arial" pitchFamily="34" charset="0"/>
              </a:rPr>
              <a:t>Technology Pathways</a:t>
            </a: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r>
              <a:rPr lang="en-US" sz="1800" u="sng" dirty="0" smtClean="0">
                <a:latin typeface="Arial" pitchFamily="34" charset="0"/>
                <a:cs typeface="Arial" pitchFamily="34" charset="0"/>
              </a:rPr>
              <a:t>Technology Pathways Table Notes:</a:t>
            </a:r>
          </a:p>
          <a:p>
            <a:pPr>
              <a:buNone/>
            </a:pPr>
            <a:r>
              <a:rPr lang="en-US" sz="1800" dirty="0" err="1" smtClean="0">
                <a:latin typeface="Arial" pitchFamily="34" charset="0"/>
                <a:cs typeface="Arial" pitchFamily="34" charset="0"/>
              </a:rPr>
              <a:t>Vt</a:t>
            </a:r>
            <a:r>
              <a:rPr lang="en-US" sz="1800" dirty="0" smtClean="0">
                <a:latin typeface="Arial" pitchFamily="34" charset="0"/>
                <a:cs typeface="Arial" pitchFamily="34" charset="0"/>
              </a:rPr>
              <a:t>/SHGC = Ratio of Visible Transmittance to Solar Heat Gain Coefficient</a:t>
            </a:r>
          </a:p>
          <a:p>
            <a:pPr>
              <a:buNone/>
            </a:pPr>
            <a:r>
              <a:rPr lang="en-US" sz="1800" dirty="0" smtClean="0">
                <a:latin typeface="Arial" pitchFamily="34" charset="0"/>
                <a:cs typeface="Arial" pitchFamily="34" charset="0"/>
              </a:rPr>
              <a:t>MLPW = Mean Lumens per Watt lighting system (bulb, ballast system efficacy)</a:t>
            </a:r>
          </a:p>
          <a:p>
            <a:pPr>
              <a:buNone/>
            </a:pPr>
            <a:endParaRPr lang="en-US" sz="1000" dirty="0" smtClean="0">
              <a:latin typeface="Arial" pitchFamily="34" charset="0"/>
              <a:cs typeface="Arial" pitchFamily="34" charset="0"/>
            </a:endParaRPr>
          </a:p>
          <a:p>
            <a:pPr>
              <a:buNone/>
            </a:pPr>
            <a:r>
              <a:rPr lang="en-US" sz="1800" u="sng" dirty="0" err="1" smtClean="0">
                <a:latin typeface="Arial" pitchFamily="34" charset="0"/>
                <a:cs typeface="Arial" pitchFamily="34" charset="0"/>
              </a:rPr>
              <a:t>Renewables</a:t>
            </a:r>
            <a:r>
              <a:rPr lang="en-US" sz="1800" u="sng" dirty="0" smtClean="0">
                <a:latin typeface="Arial" pitchFamily="34" charset="0"/>
                <a:cs typeface="Arial" pitchFamily="34" charset="0"/>
              </a:rPr>
              <a:t> Table Wind Speed Classifications for U.S.</a:t>
            </a:r>
          </a:p>
          <a:p>
            <a:pPr lvl="0">
              <a:buNone/>
            </a:pPr>
            <a:r>
              <a:rPr lang="en-US" sz="1800" u="sng" dirty="0" smtClean="0">
                <a:solidFill>
                  <a:srgbClr val="FF0000"/>
                </a:solidFill>
                <a:hlinkClick r:id="rId3"/>
              </a:rPr>
              <a:t>http://www.eere.energy.gov/windandhydro/windpoweringamerica/pdfs/wind_maps/us_windmap.pdf</a:t>
            </a:r>
            <a:endParaRPr lang="en-US" sz="1800" dirty="0" smtClean="0">
              <a:solidFill>
                <a:srgbClr val="FF0000"/>
              </a:solidFill>
            </a:endParaRPr>
          </a:p>
          <a:p>
            <a:pPr>
              <a:buNone/>
            </a:pPr>
            <a:endParaRPr lang="en-US" sz="1800" u="sng"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a:p>
            <a:pPr algn="ctr">
              <a:buNone/>
            </a:pPr>
            <a:endParaRPr lang="en-US" sz="2800" dirty="0" smtClean="0">
              <a:latin typeface="Arial" pitchFamily="34" charset="0"/>
              <a:cs typeface="Arial" pitchFamily="34" charset="0"/>
            </a:endParaRPr>
          </a:p>
        </p:txBody>
      </p:sp>
      <p:graphicFrame>
        <p:nvGraphicFramePr>
          <p:cNvPr id="5" name="Table 4"/>
          <p:cNvGraphicFramePr>
            <a:graphicFrameLocks noGrp="1"/>
          </p:cNvGraphicFramePr>
          <p:nvPr/>
        </p:nvGraphicFramePr>
        <p:xfrm>
          <a:off x="1" y="2475736"/>
          <a:ext cx="9144000" cy="2184269"/>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31980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391816">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29789">
                <a:tc>
                  <a:txBody>
                    <a:bodyPr/>
                    <a:lstStyle/>
                    <a:p>
                      <a:pPr algn="ctr"/>
                      <a:endParaRPr lang="en-US" dirty="0"/>
                    </a:p>
                  </a:txBody>
                  <a:tcPr/>
                </a:tc>
                <a:tc>
                  <a:txBody>
                    <a:bodyPr/>
                    <a:lstStyle/>
                    <a:p>
                      <a:pPr algn="ctr"/>
                      <a:r>
                        <a:rPr lang="en-US" dirty="0" smtClean="0"/>
                        <a:t>CODE</a:t>
                      </a:r>
                      <a:endParaRPr lang="en-US" dirty="0"/>
                    </a:p>
                  </a:txBody>
                  <a:tcPr/>
                </a:tc>
                <a:tc>
                  <a:txBody>
                    <a:bodyPr/>
                    <a:lstStyle/>
                    <a:p>
                      <a:pPr algn="ctr"/>
                      <a:r>
                        <a:rPr lang="en-US" dirty="0" smtClean="0"/>
                        <a:t>30% Savings</a:t>
                      </a:r>
                      <a:endParaRPr lang="en-US" dirty="0"/>
                    </a:p>
                  </a:txBody>
                  <a:tcPr/>
                </a:tc>
                <a:tc>
                  <a:txBody>
                    <a:bodyPr/>
                    <a:lstStyle/>
                    <a:p>
                      <a:pPr algn="ctr"/>
                      <a:r>
                        <a:rPr lang="en-US" dirty="0" smtClean="0"/>
                        <a:t>50</a:t>
                      </a:r>
                      <a:r>
                        <a:rPr lang="en-US" baseline="0" dirty="0" smtClean="0"/>
                        <a:t>% Savings</a:t>
                      </a:r>
                      <a:endParaRPr lang="en-US" dirty="0"/>
                    </a:p>
                  </a:txBody>
                  <a:tcPr/>
                </a:tc>
                <a:tc>
                  <a:txBody>
                    <a:bodyPr/>
                    <a:lstStyle/>
                    <a:p>
                      <a:pPr algn="ctr"/>
                      <a:r>
                        <a:rPr lang="en-US" dirty="0" smtClean="0"/>
                        <a:t>70% Savings</a:t>
                      </a:r>
                      <a:endParaRPr lang="en-US" dirty="0"/>
                    </a:p>
                  </a:txBody>
                  <a:tcPr/>
                </a:tc>
                <a:tc>
                  <a:txBody>
                    <a:bodyPr/>
                    <a:lstStyle/>
                    <a:p>
                      <a:pPr algn="ctr"/>
                      <a:r>
                        <a:rPr lang="en-US" dirty="0" smtClean="0"/>
                        <a:t>100% Savings</a:t>
                      </a:r>
                      <a:endParaRPr lang="en-US" dirty="0"/>
                    </a:p>
                  </a:txBody>
                  <a:tcPr/>
                </a:tc>
                <a:extLst>
                  <a:ext uri="{0D108BD9-81ED-4DB2-BD59-A6C34878D82A}">
                    <a16:rowId xmlns:a16="http://schemas.microsoft.com/office/drawing/2014/main" val="10000"/>
                  </a:ext>
                </a:extLst>
              </a:tr>
              <a:tr h="629789">
                <a:tc>
                  <a:txBody>
                    <a:bodyPr/>
                    <a:lstStyle/>
                    <a:p>
                      <a:pPr algn="ctr"/>
                      <a:r>
                        <a:rPr lang="en-US" dirty="0" smtClean="0"/>
                        <a:t>Service Water Heating</a:t>
                      </a:r>
                      <a:endParaRPr lang="en-US" dirty="0"/>
                    </a:p>
                  </a:txBody>
                  <a:tcPr/>
                </a:tc>
                <a:tc>
                  <a:txBody>
                    <a:bodyPr/>
                    <a:lstStyle/>
                    <a:p>
                      <a:pPr algn="ctr"/>
                      <a:r>
                        <a:rPr lang="en-US" dirty="0" smtClean="0"/>
                        <a:t>80% Et</a:t>
                      </a:r>
                      <a:endParaRPr lang="en-US" dirty="0"/>
                    </a:p>
                  </a:txBody>
                  <a:tcPr/>
                </a:tc>
                <a:tc>
                  <a:txBody>
                    <a:bodyPr/>
                    <a:lstStyle/>
                    <a:p>
                      <a:pPr algn="ctr"/>
                      <a:r>
                        <a:rPr lang="en-US" dirty="0" smtClean="0"/>
                        <a:t>90% Et</a:t>
                      </a:r>
                      <a:endParaRPr lang="en-US" dirty="0"/>
                    </a:p>
                  </a:txBody>
                  <a:tcPr/>
                </a:tc>
                <a:tc>
                  <a:txBody>
                    <a:bodyPr/>
                    <a:lstStyle/>
                    <a:p>
                      <a:pPr algn="ctr"/>
                      <a:r>
                        <a:rPr lang="en-US" dirty="0" smtClean="0"/>
                        <a:t>90% Et</a:t>
                      </a:r>
                      <a:endParaRPr lang="en-US" dirty="0"/>
                    </a:p>
                  </a:txBody>
                  <a:tcPr/>
                </a:tc>
                <a:tc>
                  <a:txBody>
                    <a:bodyPr/>
                    <a:lstStyle/>
                    <a:p>
                      <a:pPr algn="ctr"/>
                      <a:r>
                        <a:rPr lang="en-US" dirty="0" smtClean="0"/>
                        <a:t>95% Et</a:t>
                      </a:r>
                      <a:endParaRPr lang="en-US" dirty="0"/>
                    </a:p>
                  </a:txBody>
                  <a:tcPr/>
                </a:tc>
                <a:tc>
                  <a:txBody>
                    <a:bodyPr/>
                    <a:lstStyle/>
                    <a:p>
                      <a:pPr algn="ctr"/>
                      <a:r>
                        <a:rPr lang="en-US" dirty="0" smtClean="0"/>
                        <a:t>95% Et</a:t>
                      </a:r>
                      <a:endParaRPr lang="en-US" dirty="0"/>
                    </a:p>
                  </a:txBody>
                  <a:tcPr/>
                </a:tc>
                <a:extLst>
                  <a:ext uri="{0D108BD9-81ED-4DB2-BD59-A6C34878D82A}">
                    <a16:rowId xmlns:a16="http://schemas.microsoft.com/office/drawing/2014/main" val="10001"/>
                  </a:ext>
                </a:extLst>
              </a:tr>
              <a:tr h="629789">
                <a:tc>
                  <a:txBody>
                    <a:bodyPr/>
                    <a:lstStyle/>
                    <a:p>
                      <a:pPr algn="ctr"/>
                      <a:r>
                        <a:rPr lang="en-US" dirty="0" smtClean="0"/>
                        <a:t>Energy Storage</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Create load</a:t>
                      </a:r>
                      <a:r>
                        <a:rPr lang="en-US" baseline="0" dirty="0" smtClean="0"/>
                        <a:t> factor of 50%+</a:t>
                      </a:r>
                      <a:endParaRPr lang="en-US" dirty="0"/>
                    </a:p>
                  </a:txBody>
                  <a:tcPr/>
                </a:tc>
                <a:tc>
                  <a:txBody>
                    <a:bodyPr/>
                    <a:lstStyle/>
                    <a:p>
                      <a:pPr algn="ctr"/>
                      <a:r>
                        <a:rPr lang="en-US" dirty="0" smtClean="0"/>
                        <a:t>Create loaf factor of 75%+</a:t>
                      </a:r>
                      <a:endParaRPr lang="en-US" dirty="0"/>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340768"/>
            <a:ext cx="8568952" cy="5517232"/>
          </a:xfrm>
        </p:spPr>
        <p:txBody>
          <a:bodyPr/>
          <a:lstStyle/>
          <a:p>
            <a:pPr>
              <a:buNone/>
            </a:pPr>
            <a:r>
              <a:rPr lang="en-US" sz="2800" dirty="0" err="1" smtClean="0">
                <a:latin typeface="Arial" pitchFamily="34" charset="0"/>
                <a:cs typeface="Arial" pitchFamily="34" charset="0"/>
              </a:rPr>
              <a:t>Renewables</a:t>
            </a: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1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a:p>
            <a:pPr algn="ctr">
              <a:buNone/>
            </a:pPr>
            <a:endParaRPr lang="en-US" sz="28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p:txBody>
      </p:sp>
      <p:graphicFrame>
        <p:nvGraphicFramePr>
          <p:cNvPr id="5" name="Table 4"/>
          <p:cNvGraphicFramePr>
            <a:graphicFrameLocks noGrp="1"/>
          </p:cNvGraphicFramePr>
          <p:nvPr/>
        </p:nvGraphicFramePr>
        <p:xfrm>
          <a:off x="1" y="1916831"/>
          <a:ext cx="9144000" cy="4941168"/>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31980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391816">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71994">
                <a:tc>
                  <a:txBody>
                    <a:bodyPr/>
                    <a:lstStyle/>
                    <a:p>
                      <a:pPr algn="ctr"/>
                      <a:endParaRPr lang="en-US" dirty="0"/>
                    </a:p>
                  </a:txBody>
                  <a:tcPr/>
                </a:tc>
                <a:tc>
                  <a:txBody>
                    <a:bodyPr/>
                    <a:lstStyle/>
                    <a:p>
                      <a:pPr algn="ctr"/>
                      <a:r>
                        <a:rPr lang="en-US" dirty="0" smtClean="0"/>
                        <a:t>CODE</a:t>
                      </a:r>
                      <a:endParaRPr lang="en-US" dirty="0"/>
                    </a:p>
                  </a:txBody>
                  <a:tcPr/>
                </a:tc>
                <a:tc>
                  <a:txBody>
                    <a:bodyPr/>
                    <a:lstStyle/>
                    <a:p>
                      <a:pPr algn="ctr"/>
                      <a:r>
                        <a:rPr lang="en-US" dirty="0" smtClean="0"/>
                        <a:t>30% Savings</a:t>
                      </a:r>
                      <a:endParaRPr lang="en-US" dirty="0"/>
                    </a:p>
                  </a:txBody>
                  <a:tcPr/>
                </a:tc>
                <a:tc>
                  <a:txBody>
                    <a:bodyPr/>
                    <a:lstStyle/>
                    <a:p>
                      <a:pPr algn="ctr"/>
                      <a:r>
                        <a:rPr lang="en-US" dirty="0" smtClean="0"/>
                        <a:t>50</a:t>
                      </a:r>
                      <a:r>
                        <a:rPr lang="en-US" baseline="0" dirty="0" smtClean="0"/>
                        <a:t>% Savings</a:t>
                      </a:r>
                      <a:endParaRPr lang="en-US" dirty="0"/>
                    </a:p>
                  </a:txBody>
                  <a:tcPr/>
                </a:tc>
                <a:tc>
                  <a:txBody>
                    <a:bodyPr/>
                    <a:lstStyle/>
                    <a:p>
                      <a:pPr algn="ctr"/>
                      <a:r>
                        <a:rPr lang="en-US" dirty="0" smtClean="0"/>
                        <a:t>70% Savings</a:t>
                      </a:r>
                      <a:endParaRPr lang="en-US" dirty="0"/>
                    </a:p>
                  </a:txBody>
                  <a:tcPr/>
                </a:tc>
                <a:tc>
                  <a:txBody>
                    <a:bodyPr/>
                    <a:lstStyle/>
                    <a:p>
                      <a:pPr algn="ctr"/>
                      <a:r>
                        <a:rPr lang="en-US" dirty="0" smtClean="0"/>
                        <a:t>100% Savings</a:t>
                      </a:r>
                      <a:endParaRPr lang="en-US" dirty="0"/>
                    </a:p>
                  </a:txBody>
                  <a:tcPr/>
                </a:tc>
                <a:extLst>
                  <a:ext uri="{0D108BD9-81ED-4DB2-BD59-A6C34878D82A}">
                    <a16:rowId xmlns:a16="http://schemas.microsoft.com/office/drawing/2014/main" val="10000"/>
                  </a:ext>
                </a:extLst>
              </a:tr>
              <a:tr h="695096">
                <a:tc>
                  <a:txBody>
                    <a:bodyPr/>
                    <a:lstStyle/>
                    <a:p>
                      <a:pPr algn="ctr"/>
                      <a:r>
                        <a:rPr lang="en-US" dirty="0" smtClean="0"/>
                        <a:t>PV</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0%</a:t>
                      </a:r>
                      <a:r>
                        <a:rPr lang="en-US" dirty="0" smtClean="0">
                          <a:sym typeface="Wingdings" pitchFamily="2" charset="2"/>
                        </a:rPr>
                        <a:t>20% Bldg load</a:t>
                      </a:r>
                      <a:endParaRPr lang="en-US" dirty="0"/>
                    </a:p>
                  </a:txBody>
                  <a:tcPr/>
                </a:tc>
                <a:tc>
                  <a:txBody>
                    <a:bodyPr/>
                    <a:lstStyle/>
                    <a:p>
                      <a:pPr algn="ctr"/>
                      <a:r>
                        <a:rPr lang="en-US" dirty="0" smtClean="0"/>
                        <a:t>20%</a:t>
                      </a:r>
                      <a:r>
                        <a:rPr lang="en-US" dirty="0" smtClean="0">
                          <a:sym typeface="Wingdings" pitchFamily="2" charset="2"/>
                        </a:rPr>
                        <a:t>75% Bldg load</a:t>
                      </a:r>
                      <a:endParaRPr lang="en-US" dirty="0"/>
                    </a:p>
                  </a:txBody>
                  <a:tcPr/>
                </a:tc>
                <a:tc>
                  <a:txBody>
                    <a:bodyPr/>
                    <a:lstStyle/>
                    <a:p>
                      <a:pPr algn="ctr"/>
                      <a:r>
                        <a:rPr lang="en-US" dirty="0" smtClean="0"/>
                        <a:t>75%+ Bldg load</a:t>
                      </a:r>
                      <a:endParaRPr lang="en-US" dirty="0"/>
                    </a:p>
                  </a:txBody>
                  <a:tcPr/>
                </a:tc>
                <a:extLst>
                  <a:ext uri="{0D108BD9-81ED-4DB2-BD59-A6C34878D82A}">
                    <a16:rowId xmlns:a16="http://schemas.microsoft.com/office/drawing/2014/main" val="10001"/>
                  </a:ext>
                </a:extLst>
              </a:tr>
              <a:tr h="992994">
                <a:tc>
                  <a:txBody>
                    <a:bodyPr/>
                    <a:lstStyle/>
                    <a:p>
                      <a:pPr algn="ctr"/>
                      <a:r>
                        <a:rPr lang="en-US" dirty="0" smtClean="0"/>
                        <a:t>Solar Hot Water</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Solar Fraction </a:t>
                      </a:r>
                      <a:r>
                        <a:rPr lang="en-US" baseline="0" dirty="0" smtClean="0"/>
                        <a:t>= 0.5 (year around HW)</a:t>
                      </a:r>
                      <a:endParaRPr lang="en-US" dirty="0"/>
                    </a:p>
                  </a:txBody>
                  <a:tcPr/>
                </a:tc>
                <a:tc>
                  <a:txBody>
                    <a:bodyPr/>
                    <a:lstStyle/>
                    <a:p>
                      <a:pPr algn="ctr"/>
                      <a:r>
                        <a:rPr lang="en-US" dirty="0" smtClean="0"/>
                        <a:t>Solar Factor = 0.75 (yr around HW)</a:t>
                      </a:r>
                      <a:endParaRPr lang="en-US" dirty="0"/>
                    </a:p>
                  </a:txBody>
                  <a:tcPr/>
                </a:tc>
                <a:tc>
                  <a:txBody>
                    <a:bodyPr/>
                    <a:lstStyle/>
                    <a:p>
                      <a:pPr algn="ctr"/>
                      <a:r>
                        <a:rPr lang="en-US" dirty="0" smtClean="0"/>
                        <a:t>Solar</a:t>
                      </a:r>
                      <a:r>
                        <a:rPr lang="en-US" baseline="0" dirty="0" smtClean="0"/>
                        <a:t> Factor = 0.75 (HW) &amp; 0.5 (rad. </a:t>
                      </a:r>
                      <a:r>
                        <a:rPr lang="en-US" baseline="0" dirty="0" err="1" smtClean="0"/>
                        <a:t>htg</a:t>
                      </a:r>
                      <a:r>
                        <a:rPr lang="en-US" baseline="0" dirty="0" smtClean="0"/>
                        <a:t>)</a:t>
                      </a:r>
                      <a:endParaRPr lang="en-US" dirty="0"/>
                    </a:p>
                  </a:txBody>
                  <a:tcPr/>
                </a:tc>
                <a:extLst>
                  <a:ext uri="{0D108BD9-81ED-4DB2-BD59-A6C34878D82A}">
                    <a16:rowId xmlns:a16="http://schemas.microsoft.com/office/drawing/2014/main" val="10002"/>
                  </a:ext>
                </a:extLst>
              </a:tr>
              <a:tr h="992994">
                <a:tc>
                  <a:txBody>
                    <a:bodyPr/>
                    <a:lstStyle/>
                    <a:p>
                      <a:pPr algn="ctr"/>
                      <a:r>
                        <a:rPr lang="en-US" dirty="0" smtClean="0"/>
                        <a:t>Site Wind</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0</a:t>
                      </a:r>
                      <a:r>
                        <a:rPr lang="en-US" dirty="0" smtClean="0">
                          <a:sym typeface="Wingdings" pitchFamily="2" charset="2"/>
                        </a:rPr>
                        <a:t>10% Bldg load (wind class &gt;4)</a:t>
                      </a:r>
                      <a:endParaRPr lang="en-US" dirty="0"/>
                    </a:p>
                  </a:txBody>
                  <a:tcPr/>
                </a:tc>
                <a:tc>
                  <a:txBody>
                    <a:bodyPr/>
                    <a:lstStyle/>
                    <a:p>
                      <a:pPr algn="ctr"/>
                      <a:r>
                        <a:rPr lang="en-US" dirty="0" smtClean="0"/>
                        <a:t>20%+ Bldg load (wind class&gt;4)</a:t>
                      </a:r>
                      <a:endParaRPr lang="en-US" dirty="0"/>
                    </a:p>
                  </a:txBody>
                  <a:tcPr/>
                </a:tc>
                <a:tc>
                  <a:txBody>
                    <a:bodyPr/>
                    <a:lstStyle/>
                    <a:p>
                      <a:pPr algn="ctr"/>
                      <a:r>
                        <a:rPr lang="en-US" dirty="0" smtClean="0"/>
                        <a:t>30%+ Bldg load (wind class&gt;3)</a:t>
                      </a:r>
                      <a:endParaRPr lang="en-US" dirty="0"/>
                    </a:p>
                  </a:txBody>
                  <a:tcPr/>
                </a:tc>
                <a:extLst>
                  <a:ext uri="{0D108BD9-81ED-4DB2-BD59-A6C34878D82A}">
                    <a16:rowId xmlns:a16="http://schemas.microsoft.com/office/drawing/2014/main" val="10003"/>
                  </a:ext>
                </a:extLst>
              </a:tr>
              <a:tr h="695096">
                <a:tc>
                  <a:txBody>
                    <a:bodyPr/>
                    <a:lstStyle/>
                    <a:p>
                      <a:pPr algn="ctr"/>
                      <a:r>
                        <a:rPr lang="en-US" dirty="0" smtClean="0"/>
                        <a:t>Site</a:t>
                      </a:r>
                      <a:r>
                        <a:rPr lang="en-US" baseline="0" dirty="0" smtClean="0"/>
                        <a:t> Biomass</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50%+ HW &amp; space</a:t>
                      </a:r>
                      <a:r>
                        <a:rPr lang="en-US" baseline="0" dirty="0" smtClean="0"/>
                        <a:t> </a:t>
                      </a:r>
                      <a:r>
                        <a:rPr lang="en-US" baseline="0" dirty="0" err="1" smtClean="0"/>
                        <a:t>htg</a:t>
                      </a:r>
                      <a:endParaRPr lang="en-US" dirty="0"/>
                    </a:p>
                  </a:txBody>
                  <a:tcPr/>
                </a:tc>
                <a:tc>
                  <a:txBody>
                    <a:bodyPr/>
                    <a:lstStyle/>
                    <a:p>
                      <a:pPr algn="ctr"/>
                      <a:r>
                        <a:rPr lang="en-US" dirty="0" smtClean="0"/>
                        <a:t>80%+ HW &amp; space </a:t>
                      </a:r>
                      <a:r>
                        <a:rPr lang="en-US" dirty="0" err="1" smtClean="0"/>
                        <a:t>htg</a:t>
                      </a:r>
                      <a:endParaRPr lang="en-US" dirty="0"/>
                    </a:p>
                  </a:txBody>
                  <a:tcPr/>
                </a:tc>
                <a:extLst>
                  <a:ext uri="{0D108BD9-81ED-4DB2-BD59-A6C34878D82A}">
                    <a16:rowId xmlns:a16="http://schemas.microsoft.com/office/drawing/2014/main" val="10004"/>
                  </a:ext>
                </a:extLst>
              </a:tr>
              <a:tr h="992994">
                <a:tc>
                  <a:txBody>
                    <a:bodyPr/>
                    <a:lstStyle/>
                    <a:p>
                      <a:pPr algn="ctr"/>
                      <a:r>
                        <a:rPr lang="en-US" dirty="0" smtClean="0"/>
                        <a:t>Off Site</a:t>
                      </a:r>
                      <a:r>
                        <a:rPr lang="en-US" baseline="0" dirty="0" smtClean="0"/>
                        <a:t> Purchases</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None</a:t>
                      </a:r>
                      <a:endParaRPr lang="en-US" dirty="0"/>
                    </a:p>
                  </a:txBody>
                  <a:tcPr/>
                </a:tc>
                <a:tc>
                  <a:txBody>
                    <a:bodyPr/>
                    <a:lstStyle/>
                    <a:p>
                      <a:pPr algn="ctr"/>
                      <a:r>
                        <a:rPr lang="en-US" dirty="0" smtClean="0"/>
                        <a:t>Meet bal</a:t>
                      </a:r>
                      <a:r>
                        <a:rPr lang="en-US" baseline="0" dirty="0" smtClean="0"/>
                        <a:t> of loads after </a:t>
                      </a:r>
                      <a:r>
                        <a:rPr lang="en-US" baseline="0" dirty="0" err="1" smtClean="0"/>
                        <a:t>renewables</a:t>
                      </a:r>
                      <a:endParaRPr lang="en-US" dirty="0"/>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556792"/>
            <a:ext cx="8568952" cy="5184576"/>
          </a:xfrm>
        </p:spPr>
        <p:txBody>
          <a:bodyPr/>
          <a:lstStyle/>
          <a:p>
            <a:pPr>
              <a:buNone/>
            </a:pPr>
            <a:r>
              <a:rPr lang="en-US" sz="2800" b="1" dirty="0" smtClean="0">
                <a:latin typeface="Arial" pitchFamily="34" charset="0"/>
                <a:cs typeface="Arial" pitchFamily="34" charset="0"/>
              </a:rPr>
              <a:t>General Notes for All Tables:</a:t>
            </a:r>
          </a:p>
          <a:p>
            <a:pPr lvl="0"/>
            <a:r>
              <a:rPr lang="en-US" sz="2000" dirty="0" smtClean="0"/>
              <a:t>For each level of savings, not every technology must be applied or is needed for every building in every climate. The pathways represent a range of performance likely to be needed across climate zones. Building and site-specific optimization tools can be used to determine the most cost-effective combination of pathways needed to reach energy savings goals. </a:t>
            </a:r>
          </a:p>
          <a:p>
            <a:pPr lvl="0"/>
            <a:r>
              <a:rPr lang="en-US" sz="2000" dirty="0" smtClean="0"/>
              <a:t>Daylight Lighting Reduction: Percent reduction in annual lighting energy measured from sunrise to sunset. Includes the concept of “Daylighting Saturation Percent,” which is the percentage of occupied hours times the percentage of floor area that is fully </a:t>
            </a:r>
            <a:r>
              <a:rPr lang="en-US" sz="2000" dirty="0" err="1" smtClean="0"/>
              <a:t>daylit</a:t>
            </a:r>
            <a:r>
              <a:rPr lang="en-US" sz="2000" dirty="0" smtClean="0"/>
              <a:t>. “Fully </a:t>
            </a:r>
            <a:r>
              <a:rPr lang="en-US" sz="2000" dirty="0" err="1" smtClean="0"/>
              <a:t>daylit</a:t>
            </a:r>
            <a:r>
              <a:rPr lang="en-US" sz="2000" dirty="0" smtClean="0"/>
              <a:t>” is defined as daylighting that provides a minimum </a:t>
            </a:r>
            <a:r>
              <a:rPr lang="en-US" sz="2000" dirty="0" err="1" smtClean="0"/>
              <a:t>illuminance</a:t>
            </a:r>
            <a:r>
              <a:rPr lang="en-US" sz="2000" dirty="0" smtClean="0"/>
              <a:t>, but not more than a maximum </a:t>
            </a:r>
            <a:r>
              <a:rPr lang="en-US" sz="2000" dirty="0" err="1" smtClean="0"/>
              <a:t>illuminance</a:t>
            </a:r>
            <a:r>
              <a:rPr lang="en-US" sz="2000" dirty="0" smtClean="0"/>
              <a:t> (typically 400 </a:t>
            </a:r>
            <a:r>
              <a:rPr lang="en-US" sz="2000" dirty="0" err="1" smtClean="0"/>
              <a:t>footcandles</a:t>
            </a:r>
            <a:r>
              <a:rPr lang="en-US" sz="2000" dirty="0" smtClean="0"/>
              <a:t>). This metric includes the controls and related hardware necessary to achieve the savings from daylighting.</a:t>
            </a:r>
          </a:p>
          <a:p>
            <a:pPr>
              <a:buNone/>
            </a:pPr>
            <a:endParaRPr lang="en-US"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en-US" sz="3200" b="1" dirty="0" smtClean="0">
                <a:latin typeface="Arial" pitchFamily="34" charset="0"/>
                <a:cs typeface="Arial" pitchFamily="34" charset="0"/>
              </a:rPr>
              <a:t>ZEB Technology Pathways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for Commercial Buildings</a:t>
            </a:r>
            <a:endParaRPr lang="en-US" sz="3200" b="1" dirty="0">
              <a:latin typeface="Arial" pitchFamily="34" charset="0"/>
              <a:cs typeface="Arial" pitchFamily="34" charset="0"/>
            </a:endParaRPr>
          </a:p>
        </p:txBody>
      </p:sp>
      <p:sp>
        <p:nvSpPr>
          <p:cNvPr id="7" name="Content Placeholder 6"/>
          <p:cNvSpPr>
            <a:spLocks noGrp="1"/>
          </p:cNvSpPr>
          <p:nvPr>
            <p:ph idx="1"/>
          </p:nvPr>
        </p:nvSpPr>
        <p:spPr>
          <a:xfrm>
            <a:off x="395536" y="1340768"/>
            <a:ext cx="8568952" cy="5400600"/>
          </a:xfrm>
        </p:spPr>
        <p:txBody>
          <a:bodyPr/>
          <a:lstStyle/>
          <a:p>
            <a:pPr>
              <a:buNone/>
            </a:pPr>
            <a:r>
              <a:rPr lang="en-US" sz="2800" b="1" dirty="0" smtClean="0">
                <a:latin typeface="Arial" pitchFamily="34" charset="0"/>
                <a:cs typeface="Arial" pitchFamily="34" charset="0"/>
              </a:rPr>
              <a:t>General Notes for All Tables:</a:t>
            </a:r>
          </a:p>
          <a:p>
            <a:pPr lvl="0"/>
            <a:r>
              <a:rPr lang="en-US" sz="2000" dirty="0" smtClean="0"/>
              <a:t>30% savings data based on 30% AEDGs.</a:t>
            </a:r>
          </a:p>
          <a:p>
            <a:pPr lvl="0"/>
            <a:r>
              <a:rPr lang="en-US" sz="2000" dirty="0" smtClean="0"/>
              <a:t>50% savings data based on 50% grocery and medium box TSDs, experience with 50% designs from case studies, and Greensburg examples.</a:t>
            </a:r>
          </a:p>
          <a:p>
            <a:pPr lvl="0"/>
            <a:r>
              <a:rPr lang="en-US" sz="2000" dirty="0" smtClean="0"/>
              <a:t>70% savings data based on expected diminishing returns for each technology pathway based on 50% design optimizations.</a:t>
            </a:r>
          </a:p>
          <a:p>
            <a:pPr lvl="0"/>
            <a:r>
              <a:rPr lang="en-US" sz="2000" dirty="0" smtClean="0"/>
              <a:t>100% savings data based on ongoing ZEB research and attempting various ZEB designs at NREL’s new office building (RSF), Greensburg School analysis (ZEB goal), and ZEB case study database portal.</a:t>
            </a:r>
          </a:p>
          <a:p>
            <a:r>
              <a:rPr lang="en-US" sz="2000" dirty="0" smtClean="0"/>
              <a:t>HVAC system efficiencies include all primary and secondary systems needed to provide heat/cold to the occupants. Includes compressors, supply fans, condenser fan and pumps, primary pumps, controls, dampers, etc., and includes controls to make systems operate to full operating potential. </a:t>
            </a:r>
          </a:p>
          <a:p>
            <a:r>
              <a:rPr lang="en-US" sz="2000" dirty="0" smtClean="0"/>
              <a:t>Plug loads include traditional plug loads, elevators, transformers, and all other equipment that is not directly tied to lighting or HVAC. Efficiency gains could include DC power distribution.</a:t>
            </a:r>
          </a:p>
          <a:p>
            <a:pPr>
              <a:buNone/>
            </a:pPr>
            <a:endParaRPr lang="en-US" sz="20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3"/>
          <p:cNvSpPr>
            <a:spLocks noGrp="1"/>
          </p:cNvSpPr>
          <p:nvPr>
            <p:ph type="title"/>
          </p:nvPr>
        </p:nvSpPr>
        <p:spPr>
          <a:xfrm>
            <a:off x="0" y="274638"/>
            <a:ext cx="9144000" cy="1143000"/>
          </a:xfrm>
        </p:spPr>
        <p:txBody>
          <a:bodyPr/>
          <a:lstStyle/>
          <a:p>
            <a:r>
              <a:rPr lang="en-US" sz="3200" b="1" dirty="0" smtClean="0"/>
              <a:t>Indoor Air Quality </a:t>
            </a:r>
            <a:r>
              <a:rPr lang="en-GB" sz="3200" b="1" dirty="0" smtClean="0"/>
              <a:t>Guide</a:t>
            </a:r>
            <a:br>
              <a:rPr lang="en-GB" sz="3200" b="1" dirty="0" smtClean="0"/>
            </a:br>
            <a:r>
              <a:rPr lang="en-GB" sz="3200" b="1" dirty="0" smtClean="0"/>
              <a:t>Best Practices for Design, Constr. &amp; Commissioning</a:t>
            </a:r>
            <a:br>
              <a:rPr lang="en-GB" sz="3200" b="1" dirty="0" smtClean="0"/>
            </a:br>
            <a:endParaRPr lang="fr-CA" sz="3200" b="1" dirty="0" smtClean="0"/>
          </a:p>
        </p:txBody>
      </p:sp>
      <p:pic>
        <p:nvPicPr>
          <p:cNvPr id="5" name="Content Placeholder 4" descr="Cover.jpg"/>
          <p:cNvPicPr>
            <a:picLocks noGrp="1" noChangeAspect="1"/>
          </p:cNvPicPr>
          <p:nvPr>
            <p:ph idx="1"/>
          </p:nvPr>
        </p:nvPicPr>
        <p:blipFill>
          <a:blip r:embed="rId3" cstate="print"/>
          <a:srcRect/>
          <a:stretch>
            <a:fillRect/>
          </a:stretch>
        </p:blipFill>
        <p:spPr bwMode="auto">
          <a:xfrm>
            <a:off x="2825750" y="1615281"/>
            <a:ext cx="34925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5A11909-9DA5-7846-A59C-B922EEF93A82}"/>
              </a:ext>
            </a:extLst>
          </p:cNvPr>
          <p:cNvSpPr txBox="1"/>
          <p:nvPr/>
        </p:nvSpPr>
        <p:spPr>
          <a:xfrm>
            <a:off x="588938" y="2115031"/>
            <a:ext cx="7966124" cy="2063642"/>
          </a:xfrm>
          <a:prstGeom prst="rect">
            <a:avLst/>
          </a:prstGeom>
          <a:noFill/>
        </p:spPr>
        <p:txBody>
          <a:bodyPr wrap="square" lIns="68580" tIns="34290" rIns="68580" bIns="34290" rtlCol="0" anchor="t">
            <a:spAutoFit/>
          </a:bodyPr>
          <a:lstStyle/>
          <a:p>
            <a:pPr algn="ctr" defTabSz="342900" fontAlgn="auto">
              <a:lnSpc>
                <a:spcPct val="80000"/>
              </a:lnSpc>
              <a:spcBef>
                <a:spcPts val="0"/>
              </a:spcBef>
              <a:spcAft>
                <a:spcPts val="0"/>
              </a:spcAft>
              <a:defRPr/>
            </a:pPr>
            <a:r>
              <a:rPr lang="en-US" sz="5400" b="1" dirty="0">
                <a:latin typeface="Corbel"/>
                <a:ea typeface="Roboto"/>
                <a:cs typeface="Roboto"/>
              </a:rPr>
              <a:t>Center of Excellence for Building Decarbonization (CEBD)</a:t>
            </a:r>
          </a:p>
        </p:txBody>
      </p:sp>
    </p:spTree>
    <p:extLst>
      <p:ext uri="{BB962C8B-B14F-4D97-AF65-F5344CB8AC3E}">
        <p14:creationId xmlns:p14="http://schemas.microsoft.com/office/powerpoint/2010/main" val="411659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6E43-DD71-4E0A-BE50-7EC1D39D4AE5}"/>
              </a:ext>
            </a:extLst>
          </p:cNvPr>
          <p:cNvSpPr>
            <a:spLocks noGrp="1"/>
          </p:cNvSpPr>
          <p:nvPr>
            <p:ph type="title"/>
            <p:custDataLst>
              <p:tags r:id="rId1"/>
            </p:custDataLst>
          </p:nvPr>
        </p:nvSpPr>
        <p:spPr>
          <a:xfrm>
            <a:off x="0" y="907205"/>
            <a:ext cx="9144000" cy="865573"/>
          </a:xfrm>
        </p:spPr>
        <p:txBody>
          <a:bodyPr vert="horz" wrap="square" lIns="68580" tIns="34290" rIns="68580" bIns="34290" numCol="1" rtlCol="0" anchor="ctr" anchorCtr="0" compatLnSpc="1">
            <a:prstTxWarp prst="textNoShape">
              <a:avLst/>
            </a:prstTxWarp>
            <a:normAutofit/>
          </a:bodyPr>
          <a:lstStyle/>
          <a:p>
            <a:pPr algn="ctr"/>
            <a:r>
              <a:rPr lang="en-US" sz="3000" dirty="0">
                <a:latin typeface="Calibri" panose="020F0502020204030204" pitchFamily="34" charset="0"/>
                <a:ea typeface="Roboto" panose="02000000000000000000" pitchFamily="2" charset="0"/>
                <a:cs typeface="Calibri" panose="020F0502020204030204" pitchFamily="34" charset="0"/>
              </a:rPr>
              <a:t>Operational Subcommittee</a:t>
            </a:r>
          </a:p>
        </p:txBody>
      </p:sp>
      <p:sp>
        <p:nvSpPr>
          <p:cNvPr id="4" name="TextBox 3"/>
          <p:cNvSpPr txBox="1"/>
          <p:nvPr>
            <p:custDataLst>
              <p:tags r:id="rId2"/>
            </p:custDataLst>
          </p:nvPr>
        </p:nvSpPr>
        <p:spPr>
          <a:xfrm>
            <a:off x="146958" y="2059977"/>
            <a:ext cx="8800759" cy="3180358"/>
          </a:xfrm>
          <a:prstGeom prst="rect">
            <a:avLst/>
          </a:prstGeom>
          <a:noFill/>
        </p:spPr>
        <p:txBody>
          <a:bodyPr wrap="square" lIns="68580" tIns="34290" rIns="68580" bIns="34290" rtlCol="0" anchor="t">
            <a:spAutoFit/>
          </a:bodyPr>
          <a:lstStyle/>
          <a:p>
            <a:pPr marL="257175" indent="-257175">
              <a:spcAft>
                <a:spcPts val="450"/>
              </a:spcAft>
              <a:buClr>
                <a:srgbClr val="1F579A"/>
              </a:buClr>
              <a:buFont typeface="Arial" pitchFamily="34" charset="0"/>
              <a:buChar char="•"/>
              <a:defRPr/>
            </a:pPr>
            <a:r>
              <a:rPr lang="en-US" sz="2100" dirty="0">
                <a:solidFill>
                  <a:prstClr val="black"/>
                </a:solidFill>
                <a:latin typeface="Calibri"/>
                <a:ea typeface="Roboto"/>
                <a:cs typeface="Calibri"/>
              </a:rPr>
              <a:t>Five Working Groups, developing six (6) guides: (Released in 2023-24)</a:t>
            </a:r>
            <a:endParaRPr lang="en-US" sz="2100" dirty="0">
              <a:solidFill>
                <a:prstClr val="black"/>
              </a:solidFill>
              <a:latin typeface="Calibri" panose="020F0502020204030204" pitchFamily="34" charset="0"/>
              <a:ea typeface="Roboto" panose="02000000000000000000" pitchFamily="2" charset="0"/>
              <a:cs typeface="Calibri" panose="020F0502020204030204" pitchFamily="34" charset="0"/>
            </a:endParaRPr>
          </a:p>
          <a:p>
            <a:pPr marL="600075" lvl="1" indent="-257175" defTabSz="685800" fontAlgn="auto">
              <a:spcBef>
                <a:spcPts val="0"/>
              </a:spcBef>
              <a:spcAft>
                <a:spcPts val="225"/>
              </a:spcAft>
              <a:buClr>
                <a:srgbClr val="1F579A"/>
              </a:buClr>
              <a:buSzPct val="70000"/>
              <a:buFont typeface="Wingdings" pitchFamily="2" charset="2"/>
              <a:buChar char="Ø"/>
              <a:defRPr/>
            </a:pPr>
            <a:r>
              <a:rPr lang="en-US" sz="1500" b="1" dirty="0">
                <a:solidFill>
                  <a:srgbClr val="00B050"/>
                </a:solidFill>
                <a:latin typeface="Calibri"/>
                <a:ea typeface="Roboto"/>
                <a:cs typeface="Calibri"/>
              </a:rPr>
              <a:t>Grid Interactive Buildings for Decarbonization: Design and Operation Resource Guide</a:t>
            </a:r>
            <a:r>
              <a:rPr lang="en-US" sz="1500" dirty="0">
                <a:solidFill>
                  <a:srgbClr val="00B050"/>
                </a:solidFill>
                <a:latin typeface="Calibri"/>
                <a:ea typeface="Roboto"/>
                <a:cs typeface="Calibri"/>
              </a:rPr>
              <a:t>: </a:t>
            </a:r>
            <a:r>
              <a:rPr lang="en-US" sz="1500" dirty="0">
                <a:solidFill>
                  <a:srgbClr val="FF0000"/>
                </a:solidFill>
                <a:latin typeface="Calibri"/>
                <a:ea typeface="Roboto"/>
                <a:cs typeface="Calibri"/>
              </a:rPr>
              <a:t>Complete</a:t>
            </a:r>
          </a:p>
          <a:p>
            <a:pPr marL="600075" lvl="1" indent="-257175" defTabSz="685800" fontAlgn="auto">
              <a:spcBef>
                <a:spcPts val="0"/>
              </a:spcBef>
              <a:spcAft>
                <a:spcPts val="225"/>
              </a:spcAft>
              <a:buClr>
                <a:srgbClr val="1F579A"/>
              </a:buClr>
              <a:buSzPct val="70000"/>
              <a:buFont typeface="Wingdings" pitchFamily="2" charset="2"/>
              <a:buChar char="Ø"/>
              <a:defRPr/>
            </a:pPr>
            <a:r>
              <a:rPr lang="en-US" sz="1500" b="1" dirty="0">
                <a:solidFill>
                  <a:srgbClr val="00B050"/>
                </a:solidFill>
                <a:latin typeface="Calibri"/>
                <a:ea typeface="Roboto"/>
                <a:cs typeface="Calibri"/>
              </a:rPr>
              <a:t>Decarbonizing Hospital Buildings</a:t>
            </a:r>
            <a:r>
              <a:rPr lang="en-US" sz="1500" dirty="0">
                <a:solidFill>
                  <a:srgbClr val="00B050"/>
                </a:solidFill>
                <a:latin typeface="Calibri"/>
                <a:ea typeface="Roboto"/>
                <a:cs typeface="Calibri"/>
              </a:rPr>
              <a:t>: </a:t>
            </a:r>
            <a:r>
              <a:rPr lang="en-US" sz="1500" dirty="0">
                <a:solidFill>
                  <a:srgbClr val="FF0000"/>
                </a:solidFill>
                <a:latin typeface="Calibri"/>
                <a:ea typeface="Roboto"/>
                <a:cs typeface="Calibri"/>
              </a:rPr>
              <a:t>Complete</a:t>
            </a:r>
          </a:p>
          <a:p>
            <a:pPr marL="600075" lvl="1" indent="-257175">
              <a:spcAft>
                <a:spcPts val="225"/>
              </a:spcAft>
              <a:buClr>
                <a:srgbClr val="1F579A"/>
              </a:buClr>
              <a:buSzPct val="70000"/>
              <a:buFont typeface="Wingdings" pitchFamily="2" charset="2"/>
              <a:buChar char="Ø"/>
              <a:defRPr/>
            </a:pPr>
            <a:r>
              <a:rPr lang="en-US" sz="1500" b="1" dirty="0">
                <a:solidFill>
                  <a:srgbClr val="00B050"/>
                </a:solidFill>
                <a:latin typeface="Calibri"/>
                <a:ea typeface="Roboto"/>
                <a:cs typeface="Calibri"/>
              </a:rPr>
              <a:t>Decarbonizing Building Thermal Systems:  A Guide for Applying Heat Pumps and Beyond</a:t>
            </a:r>
            <a:r>
              <a:rPr lang="en-US" sz="1500" dirty="0">
                <a:solidFill>
                  <a:srgbClr val="00B050"/>
                </a:solidFill>
                <a:latin typeface="Calibri"/>
                <a:ea typeface="Roboto"/>
                <a:cs typeface="Calibri"/>
              </a:rPr>
              <a:t>: </a:t>
            </a:r>
            <a:r>
              <a:rPr lang="en-US" sz="1500" dirty="0">
                <a:solidFill>
                  <a:srgbClr val="FF0000"/>
                </a:solidFill>
                <a:latin typeface="Calibri"/>
                <a:ea typeface="Roboto"/>
                <a:cs typeface="Calibri"/>
              </a:rPr>
              <a:t>Complete</a:t>
            </a:r>
            <a:endParaRPr lang="en-US" sz="1500" dirty="0">
              <a:solidFill>
                <a:prstClr val="black"/>
              </a:solidFill>
              <a:latin typeface="Calibri"/>
              <a:ea typeface="Roboto"/>
              <a:cs typeface="Calibri"/>
            </a:endParaRPr>
          </a:p>
          <a:p>
            <a:pPr marL="600075" lvl="1" indent="-257175">
              <a:spcAft>
                <a:spcPts val="225"/>
              </a:spcAft>
              <a:buClr>
                <a:srgbClr val="1F579A"/>
              </a:buClr>
              <a:buSzPct val="70000"/>
              <a:buFont typeface="Wingdings" pitchFamily="2" charset="2"/>
              <a:buChar char="Ø"/>
              <a:defRPr/>
            </a:pPr>
            <a:r>
              <a:rPr lang="en-US" sz="1500" b="1" dirty="0">
                <a:solidFill>
                  <a:srgbClr val="00B050"/>
                </a:solidFill>
                <a:latin typeface="Calibri"/>
                <a:ea typeface="Roboto"/>
                <a:cs typeface="Calibri"/>
              </a:rPr>
              <a:t>TM 65 for North America</a:t>
            </a:r>
            <a:r>
              <a:rPr lang="en-US" sz="1500" dirty="0">
                <a:solidFill>
                  <a:srgbClr val="00B050"/>
                </a:solidFill>
                <a:latin typeface="Calibri"/>
                <a:ea typeface="Roboto"/>
                <a:cs typeface="Calibri"/>
              </a:rPr>
              <a:t>: </a:t>
            </a:r>
            <a:r>
              <a:rPr lang="en-US" sz="1500" dirty="0">
                <a:solidFill>
                  <a:srgbClr val="FF0000"/>
                </a:solidFill>
                <a:latin typeface="Calibri"/>
                <a:ea typeface="Roboto"/>
                <a:cs typeface="Calibri"/>
              </a:rPr>
              <a:t>Complete</a:t>
            </a:r>
          </a:p>
          <a:p>
            <a:pPr marL="600075" lvl="1" indent="-257175" defTabSz="685800" fontAlgn="auto">
              <a:spcBef>
                <a:spcPts val="0"/>
              </a:spcBef>
              <a:spcAft>
                <a:spcPts val="225"/>
              </a:spcAft>
              <a:buClr>
                <a:srgbClr val="1F579A"/>
              </a:buClr>
              <a:buSzPct val="70000"/>
              <a:buFont typeface="Wingdings" pitchFamily="2" charset="2"/>
              <a:buChar char="Ø"/>
              <a:defRPr/>
            </a:pPr>
            <a:r>
              <a:rPr lang="en-US" sz="1500" dirty="0">
                <a:solidFill>
                  <a:prstClr val="black"/>
                </a:solidFill>
                <a:latin typeface="Calibri"/>
                <a:ea typeface="Roboto"/>
                <a:cs typeface="Calibri"/>
              </a:rPr>
              <a:t>Building Decarbonization Retrofits for Commercial and Multifamily Buildings: </a:t>
            </a:r>
            <a:r>
              <a:rPr lang="en-US" sz="1500" dirty="0">
                <a:solidFill>
                  <a:srgbClr val="FF0000"/>
                </a:solidFill>
                <a:latin typeface="Calibri"/>
                <a:ea typeface="Roboto"/>
                <a:cs typeface="Calibri"/>
              </a:rPr>
              <a:t>Nov/Dec 2024</a:t>
            </a:r>
          </a:p>
          <a:p>
            <a:pPr marL="600075" lvl="1" indent="-257175" defTabSz="685800" fontAlgn="auto">
              <a:spcBef>
                <a:spcPts val="0"/>
              </a:spcBef>
              <a:spcAft>
                <a:spcPts val="225"/>
              </a:spcAft>
              <a:buClr>
                <a:srgbClr val="1F579A"/>
              </a:buClr>
              <a:buSzPct val="70000"/>
              <a:buFont typeface="Wingdings" pitchFamily="2" charset="2"/>
              <a:buChar char="Ø"/>
              <a:defRPr/>
            </a:pPr>
            <a:r>
              <a:rPr lang="en-US" sz="1500" dirty="0">
                <a:solidFill>
                  <a:prstClr val="black"/>
                </a:solidFill>
                <a:latin typeface="Calibri"/>
                <a:ea typeface="Roboto"/>
                <a:cs typeface="Calibri"/>
              </a:rPr>
              <a:t>Whole Life Carbon Guide for Building Systems: </a:t>
            </a:r>
            <a:r>
              <a:rPr lang="en-US" sz="1500" dirty="0">
                <a:solidFill>
                  <a:srgbClr val="FF0000"/>
                </a:solidFill>
                <a:latin typeface="Calibri"/>
                <a:ea typeface="Roboto"/>
                <a:cs typeface="Calibri"/>
              </a:rPr>
              <a:t>In Process</a:t>
            </a:r>
          </a:p>
          <a:p>
            <a:pPr lvl="1" defTabSz="685800" fontAlgn="auto">
              <a:spcBef>
                <a:spcPts val="0"/>
              </a:spcBef>
              <a:spcAft>
                <a:spcPts val="225"/>
              </a:spcAft>
              <a:buClr>
                <a:srgbClr val="1F579A"/>
              </a:buClr>
              <a:buSzPct val="70000"/>
              <a:defRPr/>
            </a:pPr>
            <a:endParaRPr lang="en-US" sz="2100" dirty="0">
              <a:solidFill>
                <a:srgbClr val="FF0000"/>
              </a:solidFill>
              <a:latin typeface="Calibri"/>
              <a:ea typeface="Roboto"/>
              <a:cs typeface="Calibri"/>
            </a:endParaRPr>
          </a:p>
          <a:p>
            <a:pPr marL="257175" indent="-257175" defTabSz="685800" fontAlgn="auto">
              <a:spcBef>
                <a:spcPts val="0"/>
              </a:spcBef>
              <a:spcAft>
                <a:spcPts val="225"/>
              </a:spcAft>
              <a:buClr>
                <a:srgbClr val="1F579A"/>
              </a:buClr>
              <a:buSzPct val="100000"/>
              <a:buFont typeface="Arial" panose="020B0604020202020204" pitchFamily="34" charset="0"/>
              <a:buChar char="•"/>
              <a:defRPr/>
            </a:pPr>
            <a:r>
              <a:rPr lang="en-US" sz="2100" dirty="0">
                <a:solidFill>
                  <a:prstClr val="black"/>
                </a:solidFill>
                <a:latin typeface="Calibri"/>
                <a:ea typeface="Roboto"/>
                <a:cs typeface="Calibri"/>
              </a:rPr>
              <a:t>Added the Development of Training Open in 2025</a:t>
            </a:r>
          </a:p>
          <a:p>
            <a:pPr marL="600075" lvl="1" indent="-257175" defTabSz="685800" fontAlgn="auto">
              <a:spcBef>
                <a:spcPts val="0"/>
              </a:spcBef>
              <a:spcAft>
                <a:spcPts val="225"/>
              </a:spcAft>
              <a:buClr>
                <a:srgbClr val="1F579A"/>
              </a:buClr>
              <a:buSzPct val="70000"/>
              <a:buFont typeface="Wingdings" pitchFamily="2" charset="2"/>
              <a:buChar char="Ø"/>
              <a:defRPr/>
            </a:pPr>
            <a:r>
              <a:rPr lang="en-US" sz="1500" dirty="0">
                <a:solidFill>
                  <a:prstClr val="black"/>
                </a:solidFill>
                <a:latin typeface="Calibri"/>
                <a:ea typeface="Roboto"/>
                <a:cs typeface="Calibri"/>
              </a:rPr>
              <a:t>Online training for the Guides</a:t>
            </a:r>
          </a:p>
          <a:p>
            <a:pPr marL="600075" lvl="1" indent="-257175">
              <a:spcAft>
                <a:spcPts val="225"/>
              </a:spcAft>
              <a:buClr>
                <a:srgbClr val="1F579A"/>
              </a:buClr>
              <a:buSzPct val="70000"/>
              <a:buFont typeface="Wingdings" pitchFamily="2" charset="2"/>
              <a:buChar char="Ø"/>
              <a:defRPr/>
            </a:pPr>
            <a:r>
              <a:rPr lang="en-US" sz="1500" dirty="0">
                <a:solidFill>
                  <a:prstClr val="black"/>
                </a:solidFill>
                <a:latin typeface="Calibri"/>
                <a:ea typeface="Roboto"/>
                <a:cs typeface="Calibri"/>
              </a:rPr>
              <a:t> In-Person ALI Course</a:t>
            </a:r>
          </a:p>
        </p:txBody>
      </p:sp>
      <p:sp>
        <p:nvSpPr>
          <p:cNvPr id="3" name="TextBox 2">
            <a:extLst>
              <a:ext uri="{FF2B5EF4-FFF2-40B4-BE49-F238E27FC236}">
                <a16:creationId xmlns:a16="http://schemas.microsoft.com/office/drawing/2014/main" id="{C70DC3C7-F10C-994A-4D13-3F6A82C5A76E}"/>
              </a:ext>
            </a:extLst>
          </p:cNvPr>
          <p:cNvSpPr txBox="1"/>
          <p:nvPr/>
        </p:nvSpPr>
        <p:spPr>
          <a:xfrm>
            <a:off x="1063228" y="5282293"/>
            <a:ext cx="7649936" cy="738664"/>
          </a:xfrm>
          <a:prstGeom prst="rect">
            <a:avLst/>
          </a:prstGeom>
          <a:noFill/>
        </p:spPr>
        <p:txBody>
          <a:bodyPr wrap="square" rtlCol="0">
            <a:spAutoFit/>
          </a:bodyPr>
          <a:lstStyle/>
          <a:p>
            <a:r>
              <a:rPr lang="en-US" sz="2100" dirty="0">
                <a:latin typeface="Segoe UI" panose="020B0502040204020203" pitchFamily="34" charset="0"/>
                <a:hlinkClick r:id="rId5"/>
              </a:rPr>
              <a:t>https://www.ashrae.org/about/cebd-technical-resources</a:t>
            </a:r>
            <a:endParaRPr lang="en-US" sz="2100" dirty="0">
              <a:latin typeface="Segoe UI" panose="020B0502040204020203" pitchFamily="34" charset="0"/>
            </a:endParaRPr>
          </a:p>
          <a:p>
            <a:endParaRPr lang="en-US" sz="2100" dirty="0"/>
          </a:p>
        </p:txBody>
      </p:sp>
      <p:sp>
        <p:nvSpPr>
          <p:cNvPr id="5" name="Arrow: Right 4">
            <a:extLst>
              <a:ext uri="{FF2B5EF4-FFF2-40B4-BE49-F238E27FC236}">
                <a16:creationId xmlns:a16="http://schemas.microsoft.com/office/drawing/2014/main" id="{2ED79992-C68D-A082-8891-17C5811DAACA}"/>
              </a:ext>
            </a:extLst>
          </p:cNvPr>
          <p:cNvSpPr/>
          <p:nvPr/>
        </p:nvSpPr>
        <p:spPr>
          <a:xfrm>
            <a:off x="289193" y="5385184"/>
            <a:ext cx="617042" cy="2230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92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6E43-DD71-4E0A-BE50-7EC1D39D4AE5}"/>
              </a:ext>
            </a:extLst>
          </p:cNvPr>
          <p:cNvSpPr>
            <a:spLocks noGrp="1"/>
          </p:cNvSpPr>
          <p:nvPr>
            <p:ph type="title"/>
          </p:nvPr>
        </p:nvSpPr>
        <p:spPr>
          <a:xfrm>
            <a:off x="488514" y="907205"/>
            <a:ext cx="7886700" cy="865573"/>
          </a:xfrm>
        </p:spPr>
        <p:txBody>
          <a:bodyPr vert="horz" wrap="square" lIns="68580" tIns="34290" rIns="68580" bIns="34290" numCol="1" rtlCol="0" anchor="ctr" anchorCtr="0" compatLnSpc="1">
            <a:prstTxWarp prst="textNoShape">
              <a:avLst/>
            </a:prstTxWarp>
            <a:normAutofit/>
          </a:bodyPr>
          <a:lstStyle/>
          <a:p>
            <a:pPr algn="ctr"/>
            <a:r>
              <a:rPr lang="en-US" sz="3000" dirty="0">
                <a:latin typeface="Calibri" panose="020F0502020204030204" pitchFamily="34" charset="0"/>
                <a:ea typeface="Roboto" panose="02000000000000000000" pitchFamily="2" charset="0"/>
                <a:cs typeface="Calibri" panose="020F0502020204030204" pitchFamily="34" charset="0"/>
              </a:rPr>
              <a:t>Technical Guides Update</a:t>
            </a:r>
          </a:p>
        </p:txBody>
      </p:sp>
      <p:pic>
        <p:nvPicPr>
          <p:cNvPr id="4" name="Picture 3">
            <a:extLst>
              <a:ext uri="{FF2B5EF4-FFF2-40B4-BE49-F238E27FC236}">
                <a16:creationId xmlns:a16="http://schemas.microsoft.com/office/drawing/2014/main" id="{B5E0532F-3BEB-FB11-F98F-E320D0989A9C}"/>
              </a:ext>
            </a:extLst>
          </p:cNvPr>
          <p:cNvPicPr>
            <a:picLocks noChangeAspect="1"/>
          </p:cNvPicPr>
          <p:nvPr/>
        </p:nvPicPr>
        <p:blipFill>
          <a:blip r:embed="rId3"/>
          <a:srcRect/>
          <a:stretch/>
        </p:blipFill>
        <p:spPr>
          <a:xfrm>
            <a:off x="153718" y="2465878"/>
            <a:ext cx="2004707" cy="2592938"/>
          </a:xfrm>
          <a:prstGeom prst="rect">
            <a:avLst/>
          </a:prstGeom>
          <a:effectLst>
            <a:outerShdw blurRad="254000" dist="76200" dir="2700000" algn="tl" rotWithShape="0">
              <a:prstClr val="black">
                <a:alpha val="40000"/>
              </a:prstClr>
            </a:outerShdw>
          </a:effectLst>
        </p:spPr>
      </p:pic>
      <p:pic>
        <p:nvPicPr>
          <p:cNvPr id="7" name="Picture 6">
            <a:extLst>
              <a:ext uri="{FF2B5EF4-FFF2-40B4-BE49-F238E27FC236}">
                <a16:creationId xmlns:a16="http://schemas.microsoft.com/office/drawing/2014/main" id="{F3FAC988-837C-7191-C6E7-232E2F269BE0}"/>
              </a:ext>
            </a:extLst>
          </p:cNvPr>
          <p:cNvPicPr>
            <a:picLocks noChangeAspect="1"/>
          </p:cNvPicPr>
          <p:nvPr/>
        </p:nvPicPr>
        <p:blipFill>
          <a:blip r:embed="rId4"/>
          <a:stretch>
            <a:fillRect/>
          </a:stretch>
        </p:blipFill>
        <p:spPr>
          <a:xfrm>
            <a:off x="2158425" y="1799185"/>
            <a:ext cx="2273439" cy="2856373"/>
          </a:xfrm>
          <a:prstGeom prst="rect">
            <a:avLst/>
          </a:prstGeom>
        </p:spPr>
      </p:pic>
      <p:pic>
        <p:nvPicPr>
          <p:cNvPr id="8" name="Picture 7">
            <a:extLst>
              <a:ext uri="{FF2B5EF4-FFF2-40B4-BE49-F238E27FC236}">
                <a16:creationId xmlns:a16="http://schemas.microsoft.com/office/drawing/2014/main" id="{1137AC08-762B-3975-71EB-DDD9AC21E8CA}"/>
              </a:ext>
            </a:extLst>
          </p:cNvPr>
          <p:cNvPicPr>
            <a:picLocks noChangeAspect="1"/>
          </p:cNvPicPr>
          <p:nvPr/>
        </p:nvPicPr>
        <p:blipFill>
          <a:blip r:embed="rId5"/>
          <a:stretch>
            <a:fillRect/>
          </a:stretch>
        </p:blipFill>
        <p:spPr>
          <a:xfrm>
            <a:off x="4240364" y="2465878"/>
            <a:ext cx="2273440" cy="2856373"/>
          </a:xfrm>
          <a:prstGeom prst="rect">
            <a:avLst/>
          </a:prstGeom>
        </p:spPr>
      </p:pic>
      <p:pic>
        <p:nvPicPr>
          <p:cNvPr id="9" name="Picture 8">
            <a:extLst>
              <a:ext uri="{FF2B5EF4-FFF2-40B4-BE49-F238E27FC236}">
                <a16:creationId xmlns:a16="http://schemas.microsoft.com/office/drawing/2014/main" id="{4029CF19-F07C-156F-0420-8986BDE678C7}"/>
              </a:ext>
            </a:extLst>
          </p:cNvPr>
          <p:cNvPicPr>
            <a:picLocks noChangeAspect="1"/>
          </p:cNvPicPr>
          <p:nvPr/>
        </p:nvPicPr>
        <p:blipFill>
          <a:blip r:embed="rId6"/>
          <a:stretch>
            <a:fillRect/>
          </a:stretch>
        </p:blipFill>
        <p:spPr>
          <a:xfrm>
            <a:off x="6307685" y="1950933"/>
            <a:ext cx="2916615" cy="1989873"/>
          </a:xfrm>
          <a:prstGeom prst="rect">
            <a:avLst/>
          </a:prstGeom>
        </p:spPr>
      </p:pic>
      <p:sp>
        <p:nvSpPr>
          <p:cNvPr id="3" name="TextBox 2">
            <a:extLst>
              <a:ext uri="{FF2B5EF4-FFF2-40B4-BE49-F238E27FC236}">
                <a16:creationId xmlns:a16="http://schemas.microsoft.com/office/drawing/2014/main" id="{58BD61D8-9E73-4F57-A8A7-FF2250D9EC13}"/>
              </a:ext>
            </a:extLst>
          </p:cNvPr>
          <p:cNvSpPr txBox="1"/>
          <p:nvPr/>
        </p:nvSpPr>
        <p:spPr>
          <a:xfrm>
            <a:off x="906235" y="5282293"/>
            <a:ext cx="7649936" cy="738664"/>
          </a:xfrm>
          <a:prstGeom prst="rect">
            <a:avLst/>
          </a:prstGeom>
          <a:noFill/>
        </p:spPr>
        <p:txBody>
          <a:bodyPr wrap="square" rtlCol="0">
            <a:spAutoFit/>
          </a:bodyPr>
          <a:lstStyle/>
          <a:p>
            <a:r>
              <a:rPr lang="en-US" sz="2100" dirty="0">
                <a:latin typeface="Segoe UI" panose="020B0502040204020203" pitchFamily="34" charset="0"/>
                <a:hlinkClick r:id="rId7"/>
              </a:rPr>
              <a:t>https://www.ashrae.org/about/cebd-technical-resources</a:t>
            </a:r>
            <a:endParaRPr lang="en-US" sz="2100" dirty="0">
              <a:latin typeface="Segoe UI" panose="020B0502040204020203" pitchFamily="34" charset="0"/>
            </a:endParaRPr>
          </a:p>
          <a:p>
            <a:endParaRPr lang="en-US" sz="2100" dirty="0"/>
          </a:p>
        </p:txBody>
      </p:sp>
      <p:sp>
        <p:nvSpPr>
          <p:cNvPr id="5" name="TextBox 4">
            <a:extLst>
              <a:ext uri="{FF2B5EF4-FFF2-40B4-BE49-F238E27FC236}">
                <a16:creationId xmlns:a16="http://schemas.microsoft.com/office/drawing/2014/main" id="{97EF2817-E695-BE60-0B98-4E7AE246E03E}"/>
              </a:ext>
            </a:extLst>
          </p:cNvPr>
          <p:cNvSpPr txBox="1"/>
          <p:nvPr/>
        </p:nvSpPr>
        <p:spPr>
          <a:xfrm>
            <a:off x="6859756" y="3836648"/>
            <a:ext cx="1812473" cy="530915"/>
          </a:xfrm>
          <a:prstGeom prst="rect">
            <a:avLst/>
          </a:prstGeom>
          <a:solidFill>
            <a:schemeClr val="bg1">
              <a:lumMod val="95000"/>
              <a:alpha val="22000"/>
            </a:schemeClr>
          </a:solidFill>
        </p:spPr>
        <p:txBody>
          <a:bodyPr wrap="square" rtlCol="0">
            <a:spAutoFit/>
          </a:bodyPr>
          <a:lstStyle/>
          <a:p>
            <a:pPr algn="ctr"/>
            <a:r>
              <a:rPr lang="en-US" sz="1425" b="1" dirty="0">
                <a:solidFill>
                  <a:srgbClr val="FF0000"/>
                </a:solidFill>
              </a:rPr>
              <a:t>Ready For Download!</a:t>
            </a:r>
          </a:p>
        </p:txBody>
      </p:sp>
      <p:sp>
        <p:nvSpPr>
          <p:cNvPr id="6" name="TextBox 5">
            <a:extLst>
              <a:ext uri="{FF2B5EF4-FFF2-40B4-BE49-F238E27FC236}">
                <a16:creationId xmlns:a16="http://schemas.microsoft.com/office/drawing/2014/main" id="{739363DB-0B53-1A98-E0DC-BDE4C08E9250}"/>
              </a:ext>
            </a:extLst>
          </p:cNvPr>
          <p:cNvSpPr txBox="1"/>
          <p:nvPr/>
        </p:nvSpPr>
        <p:spPr>
          <a:xfrm>
            <a:off x="4470847" y="2255242"/>
            <a:ext cx="1812473" cy="530915"/>
          </a:xfrm>
          <a:prstGeom prst="rect">
            <a:avLst/>
          </a:prstGeom>
          <a:solidFill>
            <a:schemeClr val="bg1">
              <a:lumMod val="95000"/>
              <a:alpha val="22000"/>
            </a:schemeClr>
          </a:solidFill>
        </p:spPr>
        <p:txBody>
          <a:bodyPr wrap="square" rtlCol="0">
            <a:spAutoFit/>
          </a:bodyPr>
          <a:lstStyle/>
          <a:p>
            <a:pPr algn="ctr"/>
            <a:r>
              <a:rPr lang="en-US" sz="1425" b="1" dirty="0">
                <a:solidFill>
                  <a:srgbClr val="FF0000"/>
                </a:solidFill>
              </a:rPr>
              <a:t>Ready For Download!</a:t>
            </a:r>
          </a:p>
        </p:txBody>
      </p:sp>
      <p:sp>
        <p:nvSpPr>
          <p:cNvPr id="10" name="TextBox 9">
            <a:extLst>
              <a:ext uri="{FF2B5EF4-FFF2-40B4-BE49-F238E27FC236}">
                <a16:creationId xmlns:a16="http://schemas.microsoft.com/office/drawing/2014/main" id="{4E9EB0B0-1F4B-168E-5EC1-3E738B476321}"/>
              </a:ext>
            </a:extLst>
          </p:cNvPr>
          <p:cNvSpPr txBox="1"/>
          <p:nvPr/>
        </p:nvSpPr>
        <p:spPr>
          <a:xfrm>
            <a:off x="282604" y="2143451"/>
            <a:ext cx="1812473" cy="530915"/>
          </a:xfrm>
          <a:prstGeom prst="rect">
            <a:avLst/>
          </a:prstGeom>
          <a:solidFill>
            <a:schemeClr val="bg1">
              <a:lumMod val="95000"/>
              <a:alpha val="22000"/>
            </a:schemeClr>
          </a:solidFill>
        </p:spPr>
        <p:txBody>
          <a:bodyPr wrap="square" rtlCol="0">
            <a:spAutoFit/>
          </a:bodyPr>
          <a:lstStyle/>
          <a:p>
            <a:pPr algn="ctr"/>
            <a:r>
              <a:rPr lang="en-US" sz="1425" b="1" dirty="0">
                <a:solidFill>
                  <a:srgbClr val="FF0000"/>
                </a:solidFill>
              </a:rPr>
              <a:t>Ready For Download!</a:t>
            </a:r>
          </a:p>
        </p:txBody>
      </p:sp>
      <p:sp>
        <p:nvSpPr>
          <p:cNvPr id="11" name="TextBox 10">
            <a:extLst>
              <a:ext uri="{FF2B5EF4-FFF2-40B4-BE49-F238E27FC236}">
                <a16:creationId xmlns:a16="http://schemas.microsoft.com/office/drawing/2014/main" id="{6BB146DB-DD9B-EA87-D6FE-48849D701D63}"/>
              </a:ext>
            </a:extLst>
          </p:cNvPr>
          <p:cNvSpPr txBox="1"/>
          <p:nvPr/>
        </p:nvSpPr>
        <p:spPr>
          <a:xfrm>
            <a:off x="2388908" y="4532043"/>
            <a:ext cx="1812473" cy="530915"/>
          </a:xfrm>
          <a:prstGeom prst="rect">
            <a:avLst/>
          </a:prstGeom>
          <a:solidFill>
            <a:schemeClr val="bg1">
              <a:lumMod val="95000"/>
              <a:alpha val="22000"/>
            </a:schemeClr>
          </a:solidFill>
        </p:spPr>
        <p:txBody>
          <a:bodyPr wrap="square" rtlCol="0">
            <a:spAutoFit/>
          </a:bodyPr>
          <a:lstStyle/>
          <a:p>
            <a:pPr algn="ctr"/>
            <a:r>
              <a:rPr lang="en-US" sz="1425" b="1" dirty="0">
                <a:solidFill>
                  <a:srgbClr val="FF0000"/>
                </a:solidFill>
              </a:rPr>
              <a:t>Ready For Download!</a:t>
            </a:r>
          </a:p>
        </p:txBody>
      </p:sp>
    </p:spTree>
    <p:extLst>
      <p:ext uri="{BB962C8B-B14F-4D97-AF65-F5344CB8AC3E}">
        <p14:creationId xmlns:p14="http://schemas.microsoft.com/office/powerpoint/2010/main" val="1365178848"/>
      </p:ext>
    </p:extLst>
  </p:cSld>
  <p:clrMapOvr>
    <a:masterClrMapping/>
  </p:clrMapOvr>
  <mc:AlternateContent xmlns:mc="http://schemas.openxmlformats.org/markup-compatibility/2006" xmlns:p14="http://schemas.microsoft.com/office/powerpoint/2010/main">
    <mc:Choice Requires="p14">
      <p:transition spd="slow" p14:dur="2000" advTm="39766"/>
    </mc:Choice>
    <mc:Fallback xmlns="">
      <p:transition spd="slow" advTm="3976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6E43-DD71-4E0A-BE50-7EC1D39D4AE5}"/>
              </a:ext>
            </a:extLst>
          </p:cNvPr>
          <p:cNvSpPr>
            <a:spLocks noGrp="1"/>
          </p:cNvSpPr>
          <p:nvPr>
            <p:ph type="title"/>
          </p:nvPr>
        </p:nvSpPr>
        <p:spPr>
          <a:xfrm>
            <a:off x="488514" y="907205"/>
            <a:ext cx="7886700" cy="865573"/>
          </a:xfrm>
        </p:spPr>
        <p:txBody>
          <a:bodyPr vert="horz" wrap="square" lIns="68580" tIns="34290" rIns="68580" bIns="34290" numCol="1" rtlCol="0" anchor="ctr" anchorCtr="0" compatLnSpc="1">
            <a:prstTxWarp prst="textNoShape">
              <a:avLst/>
            </a:prstTxWarp>
            <a:normAutofit/>
          </a:bodyPr>
          <a:lstStyle/>
          <a:p>
            <a:pPr algn="ctr"/>
            <a:r>
              <a:rPr lang="en-US" sz="3000" dirty="0">
                <a:latin typeface="Calibri" panose="020F0502020204030204" pitchFamily="34" charset="0"/>
                <a:ea typeface="Roboto" panose="02000000000000000000" pitchFamily="2" charset="0"/>
                <a:cs typeface="Calibri" panose="020F0502020204030204" pitchFamily="34" charset="0"/>
              </a:rPr>
              <a:t>Technical Guides Update</a:t>
            </a:r>
          </a:p>
        </p:txBody>
      </p:sp>
      <p:pic>
        <p:nvPicPr>
          <p:cNvPr id="3" name="Picture 2">
            <a:extLst>
              <a:ext uri="{FF2B5EF4-FFF2-40B4-BE49-F238E27FC236}">
                <a16:creationId xmlns:a16="http://schemas.microsoft.com/office/drawing/2014/main" id="{F9911E74-96D0-DA79-35AE-8DFF6210AC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499" y="2139696"/>
            <a:ext cx="2597163" cy="3495522"/>
          </a:xfrm>
          <a:prstGeom prst="rect">
            <a:avLst/>
          </a:prstGeom>
          <a:effectLst>
            <a:outerShdw blurRad="254000" dist="76200" dir="2700000" algn="tl" rotWithShape="0">
              <a:prstClr val="black">
                <a:alpha val="40000"/>
              </a:prstClr>
            </a:outerShdw>
          </a:effectLst>
        </p:spPr>
      </p:pic>
      <p:sp>
        <p:nvSpPr>
          <p:cNvPr id="4" name="TextBox 3">
            <a:extLst>
              <a:ext uri="{FF2B5EF4-FFF2-40B4-BE49-F238E27FC236}">
                <a16:creationId xmlns:a16="http://schemas.microsoft.com/office/drawing/2014/main" id="{7D0FE762-94D8-6637-24BA-FD0D11B756F1}"/>
              </a:ext>
            </a:extLst>
          </p:cNvPr>
          <p:cNvSpPr txBox="1"/>
          <p:nvPr/>
        </p:nvSpPr>
        <p:spPr>
          <a:xfrm rot="18925733">
            <a:off x="362339" y="3770460"/>
            <a:ext cx="2650058" cy="461665"/>
          </a:xfrm>
          <a:prstGeom prst="rect">
            <a:avLst/>
          </a:prstGeom>
          <a:solidFill>
            <a:srgbClr val="FFFF00">
              <a:alpha val="52782"/>
            </a:srgbClr>
          </a:solidFill>
          <a:effectLst>
            <a:glow rad="139700">
              <a:schemeClr val="accent3">
                <a:satMod val="175000"/>
                <a:alpha val="40000"/>
              </a:schemeClr>
            </a:glow>
          </a:effectLst>
        </p:spPr>
        <p:txBody>
          <a:bodyPr wrap="square" rtlCol="0">
            <a:spAutoFit/>
          </a:bodyPr>
          <a:lstStyle/>
          <a:p>
            <a:pPr defTabSz="685800" fontAlgn="auto">
              <a:spcBef>
                <a:spcPts val="0"/>
              </a:spcBef>
              <a:spcAft>
                <a:spcPts val="0"/>
              </a:spcAft>
              <a:defRPr/>
            </a:pPr>
            <a:r>
              <a:rPr lang="en-US" sz="2400" b="1" dirty="0">
                <a:solidFill>
                  <a:srgbClr val="00B050"/>
                </a:solidFill>
                <a:latin typeface="Corbel"/>
              </a:rPr>
              <a:t> for North America </a:t>
            </a:r>
          </a:p>
        </p:txBody>
      </p:sp>
      <p:pic>
        <p:nvPicPr>
          <p:cNvPr id="6" name="Picture 5">
            <a:extLst>
              <a:ext uri="{FF2B5EF4-FFF2-40B4-BE49-F238E27FC236}">
                <a16:creationId xmlns:a16="http://schemas.microsoft.com/office/drawing/2014/main" id="{ED40C514-F7B3-3734-D83A-56D6DE9A3D6A}"/>
              </a:ext>
            </a:extLst>
          </p:cNvPr>
          <p:cNvPicPr>
            <a:picLocks noChangeAspect="1"/>
          </p:cNvPicPr>
          <p:nvPr/>
        </p:nvPicPr>
        <p:blipFill>
          <a:blip r:embed="rId4"/>
          <a:stretch>
            <a:fillRect/>
          </a:stretch>
        </p:blipFill>
        <p:spPr>
          <a:xfrm>
            <a:off x="3137284" y="2038947"/>
            <a:ext cx="3031499" cy="3808806"/>
          </a:xfrm>
          <a:prstGeom prst="rect">
            <a:avLst/>
          </a:prstGeom>
        </p:spPr>
      </p:pic>
      <p:pic>
        <p:nvPicPr>
          <p:cNvPr id="7" name="Picture 6">
            <a:extLst>
              <a:ext uri="{FF2B5EF4-FFF2-40B4-BE49-F238E27FC236}">
                <a16:creationId xmlns:a16="http://schemas.microsoft.com/office/drawing/2014/main" id="{F77925F5-0248-BBCE-4824-FA1D5EB3062C}"/>
              </a:ext>
            </a:extLst>
          </p:cNvPr>
          <p:cNvPicPr>
            <a:picLocks noChangeAspect="1"/>
          </p:cNvPicPr>
          <p:nvPr/>
        </p:nvPicPr>
        <p:blipFill>
          <a:blip r:embed="rId5"/>
          <a:stretch>
            <a:fillRect/>
          </a:stretch>
        </p:blipFill>
        <p:spPr>
          <a:xfrm>
            <a:off x="6112501" y="2038947"/>
            <a:ext cx="3031499" cy="3808806"/>
          </a:xfrm>
          <a:prstGeom prst="rect">
            <a:avLst/>
          </a:prstGeom>
        </p:spPr>
      </p:pic>
      <p:sp>
        <p:nvSpPr>
          <p:cNvPr id="5" name="TextBox 4">
            <a:extLst>
              <a:ext uri="{FF2B5EF4-FFF2-40B4-BE49-F238E27FC236}">
                <a16:creationId xmlns:a16="http://schemas.microsoft.com/office/drawing/2014/main" id="{EF7A6264-5E29-6A53-179B-709CE5243E01}"/>
              </a:ext>
            </a:extLst>
          </p:cNvPr>
          <p:cNvSpPr txBox="1"/>
          <p:nvPr/>
        </p:nvSpPr>
        <p:spPr>
          <a:xfrm>
            <a:off x="589547" y="5072772"/>
            <a:ext cx="1812473" cy="530915"/>
          </a:xfrm>
          <a:prstGeom prst="rect">
            <a:avLst/>
          </a:prstGeom>
          <a:solidFill>
            <a:schemeClr val="bg1">
              <a:lumMod val="95000"/>
              <a:alpha val="22000"/>
            </a:schemeClr>
          </a:solidFill>
        </p:spPr>
        <p:txBody>
          <a:bodyPr wrap="square" rtlCol="0">
            <a:spAutoFit/>
          </a:bodyPr>
          <a:lstStyle/>
          <a:p>
            <a:pPr algn="ctr"/>
            <a:r>
              <a:rPr lang="en-US" sz="1425" b="1" dirty="0">
                <a:solidFill>
                  <a:srgbClr val="FF0000"/>
                </a:solidFill>
              </a:rPr>
              <a:t>Ready For Download!</a:t>
            </a:r>
          </a:p>
        </p:txBody>
      </p:sp>
      <p:sp>
        <p:nvSpPr>
          <p:cNvPr id="8" name="TextBox 7">
            <a:extLst>
              <a:ext uri="{FF2B5EF4-FFF2-40B4-BE49-F238E27FC236}">
                <a16:creationId xmlns:a16="http://schemas.microsoft.com/office/drawing/2014/main" id="{AD63CA5E-2673-9AC2-DFB6-F906A3163D22}"/>
              </a:ext>
            </a:extLst>
          </p:cNvPr>
          <p:cNvSpPr txBox="1"/>
          <p:nvPr/>
        </p:nvSpPr>
        <p:spPr>
          <a:xfrm>
            <a:off x="6750155" y="5309435"/>
            <a:ext cx="2181770" cy="311624"/>
          </a:xfrm>
          <a:prstGeom prst="rect">
            <a:avLst/>
          </a:prstGeom>
          <a:solidFill>
            <a:schemeClr val="bg1">
              <a:lumMod val="95000"/>
              <a:alpha val="22000"/>
            </a:schemeClr>
          </a:solidFill>
        </p:spPr>
        <p:txBody>
          <a:bodyPr wrap="square" rtlCol="0">
            <a:spAutoFit/>
          </a:bodyPr>
          <a:lstStyle/>
          <a:p>
            <a:pPr algn="ctr"/>
            <a:r>
              <a:rPr lang="en-US" sz="1425" b="1" dirty="0">
                <a:solidFill>
                  <a:srgbClr val="FFFF00"/>
                </a:solidFill>
              </a:rPr>
              <a:t>Coming Soon!</a:t>
            </a:r>
          </a:p>
        </p:txBody>
      </p:sp>
      <p:sp>
        <p:nvSpPr>
          <p:cNvPr id="9" name="TextBox 8">
            <a:extLst>
              <a:ext uri="{FF2B5EF4-FFF2-40B4-BE49-F238E27FC236}">
                <a16:creationId xmlns:a16="http://schemas.microsoft.com/office/drawing/2014/main" id="{BAEDBE2C-AEEE-3A65-3005-91F118329400}"/>
              </a:ext>
            </a:extLst>
          </p:cNvPr>
          <p:cNvSpPr txBox="1"/>
          <p:nvPr/>
        </p:nvSpPr>
        <p:spPr>
          <a:xfrm>
            <a:off x="3804109" y="5309435"/>
            <a:ext cx="2181770" cy="311624"/>
          </a:xfrm>
          <a:prstGeom prst="rect">
            <a:avLst/>
          </a:prstGeom>
          <a:solidFill>
            <a:schemeClr val="bg1">
              <a:lumMod val="95000"/>
              <a:alpha val="22000"/>
            </a:schemeClr>
          </a:solidFill>
        </p:spPr>
        <p:txBody>
          <a:bodyPr wrap="square" rtlCol="0">
            <a:spAutoFit/>
          </a:bodyPr>
          <a:lstStyle/>
          <a:p>
            <a:pPr algn="ctr"/>
            <a:r>
              <a:rPr lang="en-US" sz="1425" b="1" dirty="0">
                <a:solidFill>
                  <a:srgbClr val="FFFF00"/>
                </a:solidFill>
              </a:rPr>
              <a:t>Coming Soon!</a:t>
            </a:r>
          </a:p>
        </p:txBody>
      </p:sp>
    </p:spTree>
    <p:extLst>
      <p:ext uri="{BB962C8B-B14F-4D97-AF65-F5344CB8AC3E}">
        <p14:creationId xmlns:p14="http://schemas.microsoft.com/office/powerpoint/2010/main" val="3565844611"/>
      </p:ext>
    </p:extLst>
  </p:cSld>
  <p:clrMapOvr>
    <a:masterClrMapping/>
  </p:clrMapOvr>
  <mc:AlternateContent xmlns:mc="http://schemas.openxmlformats.org/markup-compatibility/2006" xmlns:p14="http://schemas.microsoft.com/office/powerpoint/2010/main">
    <mc:Choice Requires="p14">
      <p:transition spd="slow" p14:dur="2000" advTm="39766"/>
    </mc:Choice>
    <mc:Fallback xmlns="">
      <p:transition spd="slow" advTm="3976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749542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p:txBody>
          <a:bodyPr/>
          <a:lstStyle/>
          <a:p>
            <a:r>
              <a:rPr lang="en-US" sz="3000" b="1" dirty="0">
                <a:latin typeface="Trebuchet MS" panose="020B0603020202020204" pitchFamily="34" charset="0"/>
              </a:rPr>
              <a:t>NEW! ASHRAE Certification</a:t>
            </a:r>
            <a:endParaRPr lang="en-US" dirty="0"/>
          </a:p>
        </p:txBody>
      </p:sp>
      <p:pic>
        <p:nvPicPr>
          <p:cNvPr id="4" name="Content Placeholder 4" descr="A blue and green circle with white text&#10;&#10;Description automatically generated">
            <a:extLst>
              <a:ext uri="{FF2B5EF4-FFF2-40B4-BE49-F238E27FC236}">
                <a16:creationId xmlns:a16="http://schemas.microsoft.com/office/drawing/2014/main" id="{5FCA9693-0124-95C7-F387-EFF0694BC4E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56690" y="2366711"/>
            <a:ext cx="2830620" cy="2830620"/>
          </a:xfrm>
        </p:spPr>
      </p:pic>
    </p:spTree>
    <p:extLst>
      <p:ext uri="{BB962C8B-B14F-4D97-AF65-F5344CB8AC3E}">
        <p14:creationId xmlns:p14="http://schemas.microsoft.com/office/powerpoint/2010/main" val="354971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38C6-E9CB-C301-C5AB-DEBF04B21DA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A28AFFD-9A82-8604-0C29-DC1F34F319AF}"/>
              </a:ext>
            </a:extLst>
          </p:cNvPr>
          <p:cNvSpPr>
            <a:spLocks noGrp="1"/>
          </p:cNvSpPr>
          <p:nvPr>
            <p:ph idx="1"/>
          </p:nvPr>
        </p:nvSpPr>
        <p:spPr>
          <a:xfrm>
            <a:off x="76200" y="1417639"/>
            <a:ext cx="8991599" cy="3611562"/>
          </a:xfrm>
        </p:spPr>
        <p:txBody>
          <a:bodyPr/>
          <a:lstStyle/>
          <a:p>
            <a:r>
              <a:rPr lang="en-US" b="1" dirty="0"/>
              <a:t>Objective 1</a:t>
            </a:r>
            <a:r>
              <a:rPr lang="en-US" dirty="0"/>
              <a:t>: Explain the purpose of the ASHRAE Certified Decarbonization Professional (CDP) personnel certification.</a:t>
            </a:r>
          </a:p>
          <a:p>
            <a:r>
              <a:rPr lang="en-US" b="1" dirty="0"/>
              <a:t>Objective 2</a:t>
            </a:r>
            <a:r>
              <a:rPr lang="en-US" dirty="0"/>
              <a:t>: List the benefits of the ASHRAE Certified Decarbonization Professional (CDP) certification for the professional, their employer and building owners.</a:t>
            </a:r>
          </a:p>
          <a:p>
            <a:r>
              <a:rPr lang="en-US" b="1" dirty="0"/>
              <a:t>Objective 3</a:t>
            </a:r>
            <a:r>
              <a:rPr lang="en-US" dirty="0"/>
              <a:t>: Describe the five steps to earning and maintaining the ASHRAE Certified Decarbonization Professional (CDP) certification. </a:t>
            </a:r>
          </a:p>
          <a:p>
            <a:endParaRPr lang="en-US" sz="1500" dirty="0"/>
          </a:p>
          <a:p>
            <a:pPr lvl="0"/>
            <a:endParaRPr lang="en-US" sz="1500" dirty="0"/>
          </a:p>
          <a:p>
            <a:pPr marL="0" indent="0">
              <a:buNone/>
            </a:pPr>
            <a:endParaRPr lang="en-US" dirty="0"/>
          </a:p>
        </p:txBody>
      </p:sp>
    </p:spTree>
    <p:extLst>
      <p:ext uri="{BB962C8B-B14F-4D97-AF65-F5344CB8AC3E}">
        <p14:creationId xmlns:p14="http://schemas.microsoft.com/office/powerpoint/2010/main" val="1927589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888839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24459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20887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9027" y="2847708"/>
            <a:ext cx="760591" cy="70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4294967295"/>
          </p:nvPr>
        </p:nvSpPr>
        <p:spPr>
          <a:xfrm>
            <a:off x="1535602" y="1744932"/>
            <a:ext cx="7090372" cy="2519362"/>
          </a:xfrm>
        </p:spPr>
        <p:txBody>
          <a:bodyPr>
            <a:normAutofit/>
          </a:bodyPr>
          <a:lstStyle/>
          <a:p>
            <a:r>
              <a:rPr lang="en-US" sz="1800" dirty="0"/>
              <a:t>Eleven guides published and available for </a:t>
            </a:r>
            <a:r>
              <a:rPr lang="en-US" sz="1800" dirty="0" smtClean="0"/>
              <a:t>download</a:t>
            </a:r>
            <a:r>
              <a:rPr lang="en-US" sz="1800" dirty="0"/>
              <a:t>: www.ashrae.org/freeaedg</a:t>
            </a:r>
          </a:p>
          <a:p>
            <a:r>
              <a:rPr lang="en-US" sz="1800" dirty="0" smtClean="0"/>
              <a:t>Circulation </a:t>
            </a:r>
            <a:r>
              <a:rPr lang="en-US" sz="1800" dirty="0"/>
              <a:t>is 600,000+ </a:t>
            </a:r>
            <a:r>
              <a:rPr lang="en-US" sz="1800" dirty="0" smtClean="0"/>
              <a:t>copies</a:t>
            </a:r>
            <a:endParaRPr lang="en-US" sz="1800" dirty="0"/>
          </a:p>
        </p:txBody>
      </p:sp>
      <p:sp>
        <p:nvSpPr>
          <p:cNvPr id="4" name="Slide Number Placeholder 3"/>
          <p:cNvSpPr>
            <a:spLocks noGrp="1"/>
          </p:cNvSpPr>
          <p:nvPr>
            <p:ph type="sldNum" sz="quarter" idx="4294967295"/>
          </p:nvPr>
        </p:nvSpPr>
        <p:spPr>
          <a:xfrm>
            <a:off x="8763000" y="6492875"/>
            <a:ext cx="381000" cy="365125"/>
          </a:xfrm>
          <a:prstGeom prst="rect">
            <a:avLst/>
          </a:prstGeom>
        </p:spPr>
        <p:txBody>
          <a:bodyPr/>
          <a:lstStyle/>
          <a:p>
            <a:fld id="{7262BEF0-8402-4E4B-9CCA-1E6D38EA0D44}" type="slidenum">
              <a:rPr lang="en-US" smtClean="0">
                <a:solidFill>
                  <a:prstClr val="black">
                    <a:lumMod val="65000"/>
                    <a:lumOff val="35000"/>
                  </a:prstClr>
                </a:solidFill>
              </a:rPr>
              <a:pPr/>
              <a:t>7</a:t>
            </a:fld>
            <a:endParaRPr lang="en-US" dirty="0">
              <a:solidFill>
                <a:prstClr val="black">
                  <a:lumMod val="65000"/>
                  <a:lumOff val="35000"/>
                </a:prstClr>
              </a:solidFill>
            </a:endParaRPr>
          </a:p>
        </p:txBody>
      </p:sp>
      <p:grpSp>
        <p:nvGrpSpPr>
          <p:cNvPr id="13" name="Group 12"/>
          <p:cNvGrpSpPr/>
          <p:nvPr/>
        </p:nvGrpSpPr>
        <p:grpSpPr>
          <a:xfrm>
            <a:off x="5100428" y="3618751"/>
            <a:ext cx="3027982" cy="3095284"/>
            <a:chOff x="4700905" y="2196402"/>
            <a:chExt cx="3443480" cy="3549718"/>
          </a:xfrm>
        </p:grpSpPr>
        <p:grpSp>
          <p:nvGrpSpPr>
            <p:cNvPr id="43" name="Group 18"/>
            <p:cNvGrpSpPr>
              <a:grpSpLocks/>
            </p:cNvGrpSpPr>
            <p:nvPr/>
          </p:nvGrpSpPr>
          <p:grpSpPr bwMode="auto">
            <a:xfrm>
              <a:off x="7164571" y="5426941"/>
              <a:ext cx="940256" cy="319179"/>
              <a:chOff x="0" y="0"/>
              <a:chExt cx="2189713" cy="1045174"/>
            </a:xfrm>
            <a:solidFill>
              <a:schemeClr val="tx1">
                <a:lumMod val="75000"/>
              </a:schemeClr>
            </a:solidFill>
          </p:grpSpPr>
          <p:sp>
            <p:nvSpPr>
              <p:cNvPr id="44" name="Flowchart: Alternate Process 43"/>
              <p:cNvSpPr/>
              <p:nvPr/>
            </p:nvSpPr>
            <p:spPr>
              <a:xfrm>
                <a:off x="0" y="0"/>
                <a:ext cx="2189713" cy="875885"/>
              </a:xfrm>
              <a:prstGeom prst="flowChartAlternateProcess">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Chevron 4"/>
              <p:cNvSpPr/>
              <p:nvPr/>
            </p:nvSpPr>
            <p:spPr>
              <a:xfrm>
                <a:off x="5477" y="77283"/>
                <a:ext cx="2125798" cy="967891"/>
              </a:xfrm>
              <a:prstGeom prst="rect">
                <a:avLst/>
              </a:prstGeom>
              <a:grpFill/>
            </p:spPr>
            <p:style>
              <a:lnRef idx="0">
                <a:scrgbClr r="0" g="0" b="0"/>
              </a:lnRef>
              <a:fillRef idx="0">
                <a:scrgbClr r="0" g="0" b="0"/>
              </a:fillRef>
              <a:effectRef idx="0">
                <a:scrgbClr r="0" g="0" b="0"/>
              </a:effectRef>
              <a:fontRef idx="minor">
                <a:schemeClr val="lt1"/>
              </a:fontRef>
            </p:style>
            <p:txBody>
              <a:bodyPr lIns="40005" tIns="13335" rIns="13335" bIns="13335" spcCol="1270" anchor="ctr"/>
              <a:lstStyle/>
              <a:p>
                <a:pPr algn="ctr" defTabSz="444500">
                  <a:lnSpc>
                    <a:spcPct val="90000"/>
                  </a:lnSpc>
                  <a:spcAft>
                    <a:spcPct val="35000"/>
                  </a:spcAft>
                  <a:defRPr/>
                </a:pPr>
                <a:r>
                  <a:rPr lang="en-US" sz="1100" dirty="0">
                    <a:latin typeface="Calibri" pitchFamily="34" charset="0"/>
                  </a:rPr>
                  <a:t>K12  Schools</a:t>
                </a:r>
              </a:p>
            </p:txBody>
          </p:sp>
        </p:grpSp>
        <p:grpSp>
          <p:nvGrpSpPr>
            <p:cNvPr id="46" name="Group 18"/>
            <p:cNvGrpSpPr>
              <a:grpSpLocks/>
            </p:cNvGrpSpPr>
            <p:nvPr/>
          </p:nvGrpSpPr>
          <p:grpSpPr bwMode="auto">
            <a:xfrm>
              <a:off x="5973082" y="3627129"/>
              <a:ext cx="940255" cy="291082"/>
              <a:chOff x="0" y="0"/>
              <a:chExt cx="2189713" cy="953169"/>
            </a:xfrm>
            <a:solidFill>
              <a:schemeClr val="tx1">
                <a:lumMod val="75000"/>
              </a:schemeClr>
            </a:solidFill>
          </p:grpSpPr>
          <p:sp>
            <p:nvSpPr>
              <p:cNvPr id="47" name="Flowchart: Alternate Process 46"/>
              <p:cNvSpPr/>
              <p:nvPr/>
            </p:nvSpPr>
            <p:spPr>
              <a:xfrm>
                <a:off x="0" y="0"/>
                <a:ext cx="2189713" cy="875885"/>
              </a:xfrm>
              <a:prstGeom prst="flowChartAlternateProcess">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Chevron 4"/>
              <p:cNvSpPr/>
              <p:nvPr/>
            </p:nvSpPr>
            <p:spPr>
              <a:xfrm>
                <a:off x="156043" y="77284"/>
                <a:ext cx="1865769" cy="875885"/>
              </a:xfrm>
              <a:prstGeom prst="rect">
                <a:avLst/>
              </a:prstGeom>
              <a:grpFill/>
            </p:spPr>
            <p:style>
              <a:lnRef idx="0">
                <a:scrgbClr r="0" g="0" b="0"/>
              </a:lnRef>
              <a:fillRef idx="0">
                <a:scrgbClr r="0" g="0" b="0"/>
              </a:fillRef>
              <a:effectRef idx="0">
                <a:scrgbClr r="0" g="0" b="0"/>
              </a:effectRef>
              <a:fontRef idx="minor">
                <a:schemeClr val="lt1"/>
              </a:fontRef>
            </p:style>
            <p:txBody>
              <a:bodyPr lIns="40005" tIns="13335" rIns="13335" bIns="13335" spcCol="1270" anchor="ctr"/>
              <a:lstStyle/>
              <a:p>
                <a:pPr algn="ctr" defTabSz="444500">
                  <a:lnSpc>
                    <a:spcPct val="90000"/>
                  </a:lnSpc>
                  <a:spcAft>
                    <a:spcPct val="35000"/>
                  </a:spcAft>
                  <a:defRPr/>
                </a:pPr>
                <a:r>
                  <a:rPr lang="en-US" sz="1100" dirty="0">
                    <a:latin typeface="Calibri" pitchFamily="34" charset="0"/>
                  </a:rPr>
                  <a:t>Med-Big Box Retail</a:t>
                </a:r>
              </a:p>
            </p:txBody>
          </p:sp>
        </p:grpSp>
        <p:grpSp>
          <p:nvGrpSpPr>
            <p:cNvPr id="49" name="Group 18"/>
            <p:cNvGrpSpPr>
              <a:grpSpLocks/>
            </p:cNvGrpSpPr>
            <p:nvPr/>
          </p:nvGrpSpPr>
          <p:grpSpPr bwMode="auto">
            <a:xfrm>
              <a:off x="4758250" y="3638930"/>
              <a:ext cx="940255" cy="291082"/>
              <a:chOff x="0" y="0"/>
              <a:chExt cx="2189713" cy="953169"/>
            </a:xfrm>
            <a:solidFill>
              <a:schemeClr val="tx1">
                <a:lumMod val="75000"/>
              </a:schemeClr>
            </a:solidFill>
          </p:grpSpPr>
          <p:sp>
            <p:nvSpPr>
              <p:cNvPr id="50" name="Flowchart: Alternate Process 49"/>
              <p:cNvSpPr/>
              <p:nvPr/>
            </p:nvSpPr>
            <p:spPr>
              <a:xfrm>
                <a:off x="0" y="0"/>
                <a:ext cx="2189713" cy="875885"/>
              </a:xfrm>
              <a:prstGeom prst="flowChartAlternateProcess">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Chevron 4"/>
              <p:cNvSpPr/>
              <p:nvPr/>
            </p:nvSpPr>
            <p:spPr>
              <a:xfrm>
                <a:off x="156043" y="77284"/>
                <a:ext cx="1865769" cy="875885"/>
              </a:xfrm>
              <a:prstGeom prst="rect">
                <a:avLst/>
              </a:prstGeom>
              <a:grpFill/>
            </p:spPr>
            <p:style>
              <a:lnRef idx="0">
                <a:scrgbClr r="0" g="0" b="0"/>
              </a:lnRef>
              <a:fillRef idx="0">
                <a:scrgbClr r="0" g="0" b="0"/>
              </a:fillRef>
              <a:effectRef idx="0">
                <a:scrgbClr r="0" g="0" b="0"/>
              </a:effectRef>
              <a:fontRef idx="minor">
                <a:schemeClr val="lt1"/>
              </a:fontRef>
            </p:style>
            <p:txBody>
              <a:bodyPr lIns="40005" tIns="13335" rIns="13335" bIns="13335" spcCol="1270" anchor="ctr"/>
              <a:lstStyle/>
              <a:p>
                <a:pPr algn="ctr" defTabSz="444500">
                  <a:lnSpc>
                    <a:spcPct val="90000"/>
                  </a:lnSpc>
                  <a:spcAft>
                    <a:spcPct val="35000"/>
                  </a:spcAft>
                  <a:defRPr/>
                </a:pPr>
                <a:r>
                  <a:rPr lang="en-US" sz="1100" dirty="0">
                    <a:latin typeface="Calibri" pitchFamily="34" charset="0"/>
                  </a:rPr>
                  <a:t>Office</a:t>
                </a:r>
              </a:p>
            </p:txBody>
          </p:sp>
        </p:grpSp>
        <p:pic>
          <p:nvPicPr>
            <p:cNvPr id="5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5579" y="2196402"/>
              <a:ext cx="1095269" cy="13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41429" y="2196402"/>
              <a:ext cx="1084726" cy="141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0036" y="3979944"/>
              <a:ext cx="1074349" cy="13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77505" y="3979944"/>
              <a:ext cx="1084725" cy="138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6" name="Group 18"/>
            <p:cNvGrpSpPr>
              <a:grpSpLocks/>
            </p:cNvGrpSpPr>
            <p:nvPr/>
          </p:nvGrpSpPr>
          <p:grpSpPr bwMode="auto">
            <a:xfrm>
              <a:off x="5949739" y="5426941"/>
              <a:ext cx="940255" cy="291082"/>
              <a:chOff x="0" y="0"/>
              <a:chExt cx="2189713" cy="953169"/>
            </a:xfrm>
            <a:solidFill>
              <a:schemeClr val="tx1">
                <a:lumMod val="75000"/>
              </a:schemeClr>
            </a:solidFill>
          </p:grpSpPr>
          <p:sp>
            <p:nvSpPr>
              <p:cNvPr id="57" name="Flowchart: Alternate Process 56"/>
              <p:cNvSpPr/>
              <p:nvPr/>
            </p:nvSpPr>
            <p:spPr>
              <a:xfrm>
                <a:off x="0" y="0"/>
                <a:ext cx="2189713" cy="875885"/>
              </a:xfrm>
              <a:prstGeom prst="flowChartAlternateProcess">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Chevron 4"/>
              <p:cNvSpPr/>
              <p:nvPr/>
            </p:nvSpPr>
            <p:spPr>
              <a:xfrm>
                <a:off x="156043" y="77284"/>
                <a:ext cx="1865769" cy="875885"/>
              </a:xfrm>
              <a:prstGeom prst="rect">
                <a:avLst/>
              </a:prstGeom>
              <a:grpFill/>
            </p:spPr>
            <p:style>
              <a:lnRef idx="0">
                <a:scrgbClr r="0" g="0" b="0"/>
              </a:lnRef>
              <a:fillRef idx="0">
                <a:scrgbClr r="0" g="0" b="0"/>
              </a:fillRef>
              <a:effectRef idx="0">
                <a:scrgbClr r="0" g="0" b="0"/>
              </a:effectRef>
              <a:fontRef idx="minor">
                <a:schemeClr val="lt1"/>
              </a:fontRef>
            </p:style>
            <p:txBody>
              <a:bodyPr lIns="40005" tIns="13335" rIns="13335" bIns="13335" spcCol="1270" anchor="ctr"/>
              <a:lstStyle/>
              <a:p>
                <a:pPr algn="ctr" defTabSz="444500">
                  <a:lnSpc>
                    <a:spcPct val="90000"/>
                  </a:lnSpc>
                  <a:spcAft>
                    <a:spcPct val="35000"/>
                  </a:spcAft>
                  <a:defRPr/>
                </a:pPr>
                <a:r>
                  <a:rPr lang="en-US" sz="1100" dirty="0">
                    <a:latin typeface="Calibri" pitchFamily="34" charset="0"/>
                  </a:rPr>
                  <a:t>Hospitals</a:t>
                </a:r>
              </a:p>
            </p:txBody>
          </p:sp>
        </p:grp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00905" y="3979944"/>
              <a:ext cx="1093130" cy="1395300"/>
            </a:xfrm>
            <a:prstGeom prst="rect">
              <a:avLst/>
            </a:prstGeom>
          </p:spPr>
        </p:pic>
        <p:grpSp>
          <p:nvGrpSpPr>
            <p:cNvPr id="24" name="Group 18"/>
            <p:cNvGrpSpPr>
              <a:grpSpLocks/>
            </p:cNvGrpSpPr>
            <p:nvPr/>
          </p:nvGrpSpPr>
          <p:grpSpPr bwMode="auto">
            <a:xfrm>
              <a:off x="4844406" y="5426941"/>
              <a:ext cx="940255" cy="291082"/>
              <a:chOff x="0" y="0"/>
              <a:chExt cx="2189713" cy="953169"/>
            </a:xfrm>
            <a:solidFill>
              <a:schemeClr val="tx1">
                <a:lumMod val="75000"/>
              </a:schemeClr>
            </a:solidFill>
          </p:grpSpPr>
          <p:sp>
            <p:nvSpPr>
              <p:cNvPr id="25" name="Flowchart: Alternate Process 24"/>
              <p:cNvSpPr/>
              <p:nvPr/>
            </p:nvSpPr>
            <p:spPr>
              <a:xfrm>
                <a:off x="0" y="0"/>
                <a:ext cx="2189713" cy="875885"/>
              </a:xfrm>
              <a:prstGeom prst="flowChartAlternateProcess">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4"/>
              <p:cNvSpPr/>
              <p:nvPr/>
            </p:nvSpPr>
            <p:spPr>
              <a:xfrm>
                <a:off x="156043" y="77284"/>
                <a:ext cx="1865769" cy="875885"/>
              </a:xfrm>
              <a:prstGeom prst="rect">
                <a:avLst/>
              </a:prstGeom>
              <a:grpFill/>
            </p:spPr>
            <p:style>
              <a:lnRef idx="0">
                <a:scrgbClr r="0" g="0" b="0"/>
              </a:lnRef>
              <a:fillRef idx="0">
                <a:scrgbClr r="0" g="0" b="0"/>
              </a:fillRef>
              <a:effectRef idx="0">
                <a:scrgbClr r="0" g="0" b="0"/>
              </a:effectRef>
              <a:fontRef idx="minor">
                <a:schemeClr val="lt1"/>
              </a:fontRef>
            </p:style>
            <p:txBody>
              <a:bodyPr lIns="40005" tIns="13335" rIns="13335" bIns="13335" spcCol="1270" anchor="ctr"/>
              <a:lstStyle/>
              <a:p>
                <a:pPr algn="ctr" defTabSz="444500">
                  <a:lnSpc>
                    <a:spcPct val="90000"/>
                  </a:lnSpc>
                  <a:spcAft>
                    <a:spcPct val="35000"/>
                  </a:spcAft>
                  <a:defRPr/>
                </a:pPr>
                <a:r>
                  <a:rPr lang="en-US" sz="1100" dirty="0">
                    <a:latin typeface="Calibri" pitchFamily="34" charset="0"/>
                  </a:rPr>
                  <a:t>Grocery Stores</a:t>
                </a:r>
              </a:p>
            </p:txBody>
          </p:sp>
        </p:grpSp>
      </p:grpSp>
      <p:sp>
        <p:nvSpPr>
          <p:cNvPr id="11" name="TextBox 10"/>
          <p:cNvSpPr txBox="1"/>
          <p:nvPr/>
        </p:nvSpPr>
        <p:spPr>
          <a:xfrm>
            <a:off x="2334345" y="4723139"/>
            <a:ext cx="681469" cy="923330"/>
          </a:xfrm>
          <a:prstGeom prst="rect">
            <a:avLst/>
          </a:prstGeom>
          <a:noFill/>
        </p:spPr>
        <p:txBody>
          <a:bodyPr wrap="square" rtlCol="0">
            <a:spAutoFit/>
          </a:bodyPr>
          <a:lstStyle/>
          <a:p>
            <a:r>
              <a:rPr lang="en-US" sz="5400" dirty="0">
                <a:solidFill>
                  <a:schemeClr val="bg1"/>
                </a:solidFill>
              </a:rPr>
              <a:t>?</a:t>
            </a:r>
          </a:p>
        </p:txBody>
      </p:sp>
      <p:pic>
        <p:nvPicPr>
          <p:cNvPr id="7" name="Picture 6"/>
          <p:cNvPicPr>
            <a:picLocks noChangeAspect="1"/>
          </p:cNvPicPr>
          <p:nvPr/>
        </p:nvPicPr>
        <p:blipFill>
          <a:blip r:embed="rId9"/>
          <a:stretch>
            <a:fillRect/>
          </a:stretch>
        </p:blipFill>
        <p:spPr>
          <a:xfrm>
            <a:off x="1095613" y="3618751"/>
            <a:ext cx="3111594" cy="3239249"/>
          </a:xfrm>
          <a:prstGeom prst="rect">
            <a:avLst/>
          </a:prstGeom>
        </p:spPr>
      </p:pic>
      <p:pic>
        <p:nvPicPr>
          <p:cNvPr id="12" name="Picture 11"/>
          <p:cNvPicPr>
            <a:picLocks noChangeAspect="1"/>
          </p:cNvPicPr>
          <p:nvPr/>
        </p:nvPicPr>
        <p:blipFill>
          <a:blip r:embed="rId10"/>
          <a:stretch>
            <a:fillRect/>
          </a:stretch>
        </p:blipFill>
        <p:spPr>
          <a:xfrm>
            <a:off x="1175254" y="2841237"/>
            <a:ext cx="720696" cy="706924"/>
          </a:xfrm>
          <a:prstGeom prst="rect">
            <a:avLst/>
          </a:prstGeom>
        </p:spPr>
      </p:pic>
      <p:sp>
        <p:nvSpPr>
          <p:cNvPr id="32" name="Title 1"/>
          <p:cNvSpPr txBox="1">
            <a:spLocks/>
          </p:cNvSpPr>
          <p:nvPr/>
        </p:nvSpPr>
        <p:spPr>
          <a:xfrm>
            <a:off x="650875" y="454025"/>
            <a:ext cx="7735888" cy="1200150"/>
          </a:xfrm>
          <a:prstGeom prst="rect">
            <a:avLst/>
          </a:prstGeom>
        </p:spPr>
        <p:txBody>
          <a:bodyPr/>
          <a:lstStyle>
            <a:lvl1pPr algn="l" defTabSz="903288" rtl="0" eaLnBrk="1" fontAlgn="base" hangingPunct="1">
              <a:lnSpc>
                <a:spcPct val="90000"/>
              </a:lnSpc>
              <a:spcBef>
                <a:spcPct val="0"/>
              </a:spcBef>
              <a:spcAft>
                <a:spcPct val="0"/>
              </a:spcAft>
              <a:defRPr sz="4000" b="1">
                <a:solidFill>
                  <a:schemeClr val="tx2"/>
                </a:solidFill>
                <a:latin typeface="+mj-lt"/>
                <a:ea typeface="+mj-ea"/>
                <a:cs typeface="+mj-cs"/>
              </a:defRPr>
            </a:lvl1pPr>
            <a:lvl2pPr algn="l" defTabSz="903288" rtl="0" eaLnBrk="1" fontAlgn="base" hangingPunct="1">
              <a:lnSpc>
                <a:spcPct val="90000"/>
              </a:lnSpc>
              <a:spcBef>
                <a:spcPct val="0"/>
              </a:spcBef>
              <a:spcAft>
                <a:spcPct val="0"/>
              </a:spcAft>
              <a:defRPr sz="4000" b="1">
                <a:solidFill>
                  <a:schemeClr val="tx2"/>
                </a:solidFill>
                <a:latin typeface="Verdana" pitchFamily="34" charset="0"/>
              </a:defRPr>
            </a:lvl2pPr>
            <a:lvl3pPr algn="l" defTabSz="903288" rtl="0" eaLnBrk="1" fontAlgn="base" hangingPunct="1">
              <a:lnSpc>
                <a:spcPct val="90000"/>
              </a:lnSpc>
              <a:spcBef>
                <a:spcPct val="0"/>
              </a:spcBef>
              <a:spcAft>
                <a:spcPct val="0"/>
              </a:spcAft>
              <a:defRPr sz="4000" b="1">
                <a:solidFill>
                  <a:schemeClr val="tx2"/>
                </a:solidFill>
                <a:latin typeface="Verdana" pitchFamily="34" charset="0"/>
              </a:defRPr>
            </a:lvl3pPr>
            <a:lvl4pPr algn="l" defTabSz="903288" rtl="0" eaLnBrk="1" fontAlgn="base" hangingPunct="1">
              <a:lnSpc>
                <a:spcPct val="90000"/>
              </a:lnSpc>
              <a:spcBef>
                <a:spcPct val="0"/>
              </a:spcBef>
              <a:spcAft>
                <a:spcPct val="0"/>
              </a:spcAft>
              <a:defRPr sz="4000" b="1">
                <a:solidFill>
                  <a:schemeClr val="tx2"/>
                </a:solidFill>
                <a:latin typeface="Verdana" pitchFamily="34" charset="0"/>
              </a:defRPr>
            </a:lvl4pPr>
            <a:lvl5pPr algn="l" defTabSz="903288" rtl="0" eaLnBrk="1" fontAlgn="base" hangingPunct="1">
              <a:lnSpc>
                <a:spcPct val="90000"/>
              </a:lnSpc>
              <a:spcBef>
                <a:spcPct val="0"/>
              </a:spcBef>
              <a:spcAft>
                <a:spcPct val="0"/>
              </a:spcAft>
              <a:defRPr sz="4000" b="1">
                <a:solidFill>
                  <a:schemeClr val="tx2"/>
                </a:solidFill>
                <a:latin typeface="Verdana" pitchFamily="34" charset="0"/>
              </a:defRPr>
            </a:lvl5pPr>
            <a:lvl6pPr marL="457200" algn="l" defTabSz="903288" rtl="0" eaLnBrk="1" fontAlgn="base" hangingPunct="1">
              <a:lnSpc>
                <a:spcPct val="90000"/>
              </a:lnSpc>
              <a:spcBef>
                <a:spcPct val="0"/>
              </a:spcBef>
              <a:spcAft>
                <a:spcPct val="0"/>
              </a:spcAft>
              <a:defRPr sz="4000" b="1">
                <a:solidFill>
                  <a:schemeClr val="tx2"/>
                </a:solidFill>
                <a:latin typeface="Verdana" pitchFamily="34" charset="0"/>
              </a:defRPr>
            </a:lvl6pPr>
            <a:lvl7pPr marL="914400" algn="l" defTabSz="903288" rtl="0" eaLnBrk="1" fontAlgn="base" hangingPunct="1">
              <a:lnSpc>
                <a:spcPct val="90000"/>
              </a:lnSpc>
              <a:spcBef>
                <a:spcPct val="0"/>
              </a:spcBef>
              <a:spcAft>
                <a:spcPct val="0"/>
              </a:spcAft>
              <a:defRPr sz="4000" b="1">
                <a:solidFill>
                  <a:schemeClr val="tx2"/>
                </a:solidFill>
                <a:latin typeface="Verdana" pitchFamily="34" charset="0"/>
              </a:defRPr>
            </a:lvl7pPr>
            <a:lvl8pPr marL="1371600" algn="l" defTabSz="903288" rtl="0" eaLnBrk="1" fontAlgn="base" hangingPunct="1">
              <a:lnSpc>
                <a:spcPct val="90000"/>
              </a:lnSpc>
              <a:spcBef>
                <a:spcPct val="0"/>
              </a:spcBef>
              <a:spcAft>
                <a:spcPct val="0"/>
              </a:spcAft>
              <a:defRPr sz="4000" b="1">
                <a:solidFill>
                  <a:schemeClr val="tx2"/>
                </a:solidFill>
                <a:latin typeface="Verdana" pitchFamily="34" charset="0"/>
              </a:defRPr>
            </a:lvl8pPr>
            <a:lvl9pPr marL="1828800" algn="l" defTabSz="903288" rtl="0" eaLnBrk="1" fontAlgn="base" hangingPunct="1">
              <a:lnSpc>
                <a:spcPct val="90000"/>
              </a:lnSpc>
              <a:spcBef>
                <a:spcPct val="0"/>
              </a:spcBef>
              <a:spcAft>
                <a:spcPct val="0"/>
              </a:spcAft>
              <a:defRPr sz="4000" b="1">
                <a:solidFill>
                  <a:schemeClr val="tx2"/>
                </a:solidFill>
                <a:latin typeface="Verdana" pitchFamily="34" charset="0"/>
              </a:defRPr>
            </a:lvl9pPr>
          </a:lstStyle>
          <a:p>
            <a:r>
              <a:rPr lang="en-US" kern="0" dirty="0" smtClean="0"/>
              <a:t>Advance Energy Design Guides</a:t>
            </a:r>
            <a:endParaRPr lang="en-US" sz="1600" kern="0" dirty="0"/>
          </a:p>
        </p:txBody>
      </p:sp>
    </p:spTree>
    <p:extLst>
      <p:ext uri="{BB962C8B-B14F-4D97-AF65-F5344CB8AC3E}">
        <p14:creationId xmlns:p14="http://schemas.microsoft.com/office/powerpoint/2010/main" val="417707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p:txBody>
          <a:bodyPr/>
          <a:lstStyle/>
          <a:p>
            <a:r>
              <a:rPr lang="en-US" b="1" dirty="0" smtClean="0"/>
              <a:t>ASHRAE Staff Contact</a:t>
            </a:r>
            <a:endParaRPr lang="en-US" b="1" dirty="0"/>
          </a:p>
        </p:txBody>
      </p:sp>
      <p:sp>
        <p:nvSpPr>
          <p:cNvPr id="3" name="Content Placeholder 2">
            <a:extLst>
              <a:ext uri="{FF2B5EF4-FFF2-40B4-BE49-F238E27FC236}">
                <a16:creationId xmlns:a16="http://schemas.microsoft.com/office/drawing/2014/main" id="{2F3F19EE-54BE-0425-D422-7AE3D2E97E1C}"/>
              </a:ext>
            </a:extLst>
          </p:cNvPr>
          <p:cNvSpPr>
            <a:spLocks noGrp="1"/>
          </p:cNvSpPr>
          <p:nvPr>
            <p:ph idx="1"/>
          </p:nvPr>
        </p:nvSpPr>
        <p:spPr/>
        <p:txBody>
          <a:bodyPr/>
          <a:lstStyle/>
          <a:p>
            <a:r>
              <a:rPr lang="en-US" dirty="0" smtClean="0"/>
              <a:t>Leigh Lain Walker</a:t>
            </a:r>
            <a:endParaRPr lang="en-US" dirty="0"/>
          </a:p>
          <a:p>
            <a:r>
              <a:rPr lang="en-US" dirty="0" smtClean="0"/>
              <a:t>Manager of Building Decarbonization</a:t>
            </a:r>
          </a:p>
          <a:p>
            <a:r>
              <a:rPr lang="en-US" dirty="0" smtClean="0"/>
              <a:t>lwalker@ashrae.org</a:t>
            </a:r>
            <a:endParaRPr lang="en-US" dirty="0"/>
          </a:p>
        </p:txBody>
      </p:sp>
      <p:pic>
        <p:nvPicPr>
          <p:cNvPr id="4" name="Content Placeholder 4" descr="A blue and green circle with white text&#10;&#10;Description automatically generated">
            <a:extLst>
              <a:ext uri="{FF2B5EF4-FFF2-40B4-BE49-F238E27FC236}">
                <a16:creationId xmlns:a16="http://schemas.microsoft.com/office/drawing/2014/main" id="{AC6DE558-28D3-C884-AAD2-FCD51B1BA5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6575" y="3613547"/>
            <a:ext cx="1876425" cy="1876425"/>
          </a:xfrm>
          <a:prstGeom prst="rect">
            <a:avLst/>
          </a:prstGeom>
        </p:spPr>
      </p:pic>
    </p:spTree>
    <p:extLst>
      <p:ext uri="{BB962C8B-B14F-4D97-AF65-F5344CB8AC3E}">
        <p14:creationId xmlns:p14="http://schemas.microsoft.com/office/powerpoint/2010/main" val="469020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Rectangle 6"/>
          <p:cNvSpPr>
            <a:spLocks/>
          </p:cNvSpPr>
          <p:nvPr/>
        </p:nvSpPr>
        <p:spPr bwMode="auto">
          <a:xfrm>
            <a:off x="1035844" y="2196703"/>
            <a:ext cx="6849070" cy="3464719"/>
          </a:xfrm>
          <a:prstGeom prst="rect">
            <a:avLst/>
          </a:prstGeom>
          <a:noFill/>
          <a:ln w="12700">
            <a:noFill/>
            <a:miter lim="800000"/>
            <a:headEnd/>
            <a:tailEnd/>
          </a:ln>
        </p:spPr>
        <p:txBody>
          <a:bodyPr lIns="0" tIns="0" rIns="0" bIns="0"/>
          <a:lstStyle/>
          <a:p>
            <a:pPr algn="ctr" eaLnBrk="1" hangingPunct="1">
              <a:defRPr/>
            </a:pPr>
            <a:endParaRPr lang="en-US" sz="2812" b="1" dirty="0">
              <a:latin typeface="+mn-lt"/>
              <a:cs typeface="Arial" charset="0"/>
              <a:sym typeface="Arial" charset="0"/>
            </a:endParaRPr>
          </a:p>
        </p:txBody>
      </p:sp>
      <p:sp>
        <p:nvSpPr>
          <p:cNvPr id="13" name="Rectangle 2"/>
          <p:cNvSpPr>
            <a:spLocks noGrp="1" noChangeArrowheads="1"/>
          </p:cNvSpPr>
          <p:nvPr>
            <p:ph type="title"/>
          </p:nvPr>
        </p:nvSpPr>
        <p:spPr>
          <a:xfrm>
            <a:off x="928687" y="1500188"/>
            <a:ext cx="7358063" cy="535781"/>
          </a:xfrm>
        </p:spPr>
        <p:txBody>
          <a:bodyPr/>
          <a:lstStyle/>
          <a:p>
            <a:pPr>
              <a:defRPr/>
            </a:pPr>
            <a:r>
              <a:rPr lang="en-US" sz="2531" b="1" dirty="0">
                <a:sym typeface="Gill Sans" charset="0"/>
              </a:rPr>
              <a:t/>
            </a:r>
            <a:br>
              <a:rPr lang="en-US" sz="2531" b="1" dirty="0">
                <a:sym typeface="Gill Sans" charset="0"/>
              </a:rPr>
            </a:br>
            <a:endParaRPr lang="en-US" sz="2812" b="1" dirty="0">
              <a:latin typeface="+mn-lt"/>
              <a:sym typeface="Gill Sans" charset="0"/>
            </a:endParaRPr>
          </a:p>
        </p:txBody>
      </p:sp>
      <p:sp>
        <p:nvSpPr>
          <p:cNvPr id="136196" name="Content Placeholder 9"/>
          <p:cNvSpPr>
            <a:spLocks noGrp="1"/>
          </p:cNvSpPr>
          <p:nvPr>
            <p:ph idx="1"/>
          </p:nvPr>
        </p:nvSpPr>
        <p:spPr>
          <a:xfrm>
            <a:off x="0" y="2196703"/>
            <a:ext cx="9144000" cy="4661297"/>
          </a:xfrm>
        </p:spPr>
        <p:txBody>
          <a:bodyPr/>
          <a:lstStyle/>
          <a:p>
            <a:pPr algn="l"/>
            <a:endParaRPr lang="en-US" altLang="en-US" smtClean="0"/>
          </a:p>
          <a:p>
            <a:r>
              <a:rPr lang="en-US" altLang="en-US" smtClean="0"/>
              <a:t>	</a:t>
            </a:r>
          </a:p>
        </p:txBody>
      </p:sp>
      <p:sp>
        <p:nvSpPr>
          <p:cNvPr id="11" name="Content Placeholder 6"/>
          <p:cNvSpPr txBox="1">
            <a:spLocks/>
          </p:cNvSpPr>
          <p:nvPr/>
        </p:nvSpPr>
        <p:spPr bwMode="auto">
          <a:xfrm>
            <a:off x="0" y="2143125"/>
            <a:ext cx="9144000" cy="4714875"/>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12" name="Content Placeholder 6"/>
          <p:cNvSpPr txBox="1">
            <a:spLocks/>
          </p:cNvSpPr>
          <p:nvPr/>
        </p:nvSpPr>
        <p:spPr bwMode="auto">
          <a:xfrm>
            <a:off x="0" y="2250281"/>
            <a:ext cx="9144000" cy="4607719"/>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14" name="Title 1"/>
          <p:cNvSpPr txBox="1">
            <a:spLocks/>
          </p:cNvSpPr>
          <p:nvPr/>
        </p:nvSpPr>
        <p:spPr bwMode="auto">
          <a:xfrm>
            <a:off x="446484" y="1553766"/>
            <a:ext cx="8376047" cy="1178719"/>
          </a:xfrm>
          <a:prstGeom prst="rect">
            <a:avLst/>
          </a:prstGeom>
          <a:noFill/>
          <a:ln w="12700">
            <a:noFill/>
            <a:miter lim="800000"/>
            <a:headEnd/>
            <a:tailEnd/>
          </a:ln>
        </p:spPr>
        <p:txBody>
          <a:bodyPr lIns="35719" tIns="35719" rIns="35719" bIns="35719" anchor="b"/>
          <a:lstStyle/>
          <a:p>
            <a:pPr algn="ctr">
              <a:defRPr/>
            </a:pPr>
            <a:endParaRPr lang="en-US" sz="2531" b="1" kern="0" dirty="0">
              <a:latin typeface="+mn-lt"/>
              <a:sym typeface="Gill Sans" charset="0"/>
            </a:endParaRPr>
          </a:p>
        </p:txBody>
      </p:sp>
      <p:sp>
        <p:nvSpPr>
          <p:cNvPr id="15" name="Content Placeholder 5"/>
          <p:cNvSpPr txBox="1">
            <a:spLocks/>
          </p:cNvSpPr>
          <p:nvPr/>
        </p:nvSpPr>
        <p:spPr bwMode="auto">
          <a:xfrm>
            <a:off x="0" y="2143125"/>
            <a:ext cx="9144000" cy="4714875"/>
          </a:xfrm>
          <a:prstGeom prst="rect">
            <a:avLst/>
          </a:prstGeom>
          <a:noFill/>
          <a:ln w="9525">
            <a:noFill/>
            <a:miter lim="800000"/>
            <a:headEnd/>
            <a:tailEnd/>
          </a:ln>
        </p:spPr>
        <p:txBody>
          <a:bodyPr/>
          <a:lstStyle/>
          <a:p>
            <a:pPr marL="241093" indent="-241093" algn="ctr">
              <a:spcBef>
                <a:spcPct val="20000"/>
              </a:spcBef>
              <a:defRPr/>
            </a:pPr>
            <a:endParaRPr lang="en-US" sz="2531" dirty="0">
              <a:latin typeface="+mn-lt"/>
              <a:sym typeface="Gill Sans" charset="0"/>
            </a:endParaRPr>
          </a:p>
        </p:txBody>
      </p:sp>
      <p:sp>
        <p:nvSpPr>
          <p:cNvPr id="136201" name="Content Placeholder 12"/>
          <p:cNvSpPr txBox="1">
            <a:spLocks/>
          </p:cNvSpPr>
          <p:nvPr/>
        </p:nvSpPr>
        <p:spPr bwMode="auto">
          <a:xfrm>
            <a:off x="0" y="2143125"/>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algn="ctr">
              <a:defRPr sz="3600">
                <a:solidFill>
                  <a:schemeClr val="tx1"/>
                </a:solidFill>
                <a:latin typeface="Gill Sans"/>
                <a:sym typeface="Gill Sans"/>
              </a:defRPr>
            </a:lvl1pPr>
            <a:lvl2pPr marL="742950" indent="-285750" algn="ctr">
              <a:defRPr sz="3600">
                <a:solidFill>
                  <a:schemeClr val="tx1"/>
                </a:solidFill>
                <a:latin typeface="Gill Sans"/>
                <a:sym typeface="Gill Sans"/>
              </a:defRPr>
            </a:lvl2pPr>
            <a:lvl3pPr marL="1143000" indent="-228600" algn="ctr">
              <a:defRPr sz="3600">
                <a:solidFill>
                  <a:schemeClr val="tx1"/>
                </a:solidFill>
                <a:latin typeface="Gill Sans"/>
                <a:sym typeface="Gill Sans"/>
              </a:defRPr>
            </a:lvl3pPr>
            <a:lvl4pPr marL="1600200" indent="-228600" algn="ctr">
              <a:defRPr sz="3600">
                <a:solidFill>
                  <a:schemeClr val="tx1"/>
                </a:solidFill>
                <a:latin typeface="Gill Sans"/>
                <a:sym typeface="Gill Sans"/>
              </a:defRPr>
            </a:lvl4pPr>
            <a:lvl5pPr marL="2057400" indent="-228600" algn="ctr">
              <a:defRPr sz="3600">
                <a:solidFill>
                  <a:schemeClr val="tx1"/>
                </a:solidFill>
                <a:latin typeface="Gill Sans"/>
                <a:sym typeface="Gill Sans"/>
              </a:defRPr>
            </a:lvl5pPr>
            <a:lvl6pPr marL="2514600" indent="-228600" algn="ctr" eaLnBrk="0" fontAlgn="base" hangingPunct="0">
              <a:spcBef>
                <a:spcPct val="0"/>
              </a:spcBef>
              <a:spcAft>
                <a:spcPct val="0"/>
              </a:spcAft>
              <a:defRPr sz="3600">
                <a:solidFill>
                  <a:schemeClr val="tx1"/>
                </a:solidFill>
                <a:latin typeface="Gill Sans"/>
                <a:sym typeface="Gill Sans"/>
              </a:defRPr>
            </a:lvl6pPr>
            <a:lvl7pPr marL="2971800" indent="-228600" algn="ctr" eaLnBrk="0" fontAlgn="base" hangingPunct="0">
              <a:spcBef>
                <a:spcPct val="0"/>
              </a:spcBef>
              <a:spcAft>
                <a:spcPct val="0"/>
              </a:spcAft>
              <a:defRPr sz="3600">
                <a:solidFill>
                  <a:schemeClr val="tx1"/>
                </a:solidFill>
                <a:latin typeface="Gill Sans"/>
                <a:sym typeface="Gill Sans"/>
              </a:defRPr>
            </a:lvl7pPr>
            <a:lvl8pPr marL="3429000" indent="-228600" algn="ctr" eaLnBrk="0" fontAlgn="base" hangingPunct="0">
              <a:spcBef>
                <a:spcPct val="0"/>
              </a:spcBef>
              <a:spcAft>
                <a:spcPct val="0"/>
              </a:spcAft>
              <a:defRPr sz="3600">
                <a:solidFill>
                  <a:schemeClr val="tx1"/>
                </a:solidFill>
                <a:latin typeface="Gill Sans"/>
                <a:sym typeface="Gill Sans"/>
              </a:defRPr>
            </a:lvl8pPr>
            <a:lvl9pPr marL="3886200" indent="-228600" algn="ctr" eaLnBrk="0" fontAlgn="base" hangingPunct="0">
              <a:spcBef>
                <a:spcPct val="0"/>
              </a:spcBef>
              <a:spcAft>
                <a:spcPct val="0"/>
              </a:spcAft>
              <a:defRPr sz="3600">
                <a:solidFill>
                  <a:schemeClr val="tx1"/>
                </a:solidFill>
                <a:latin typeface="Gill Sans"/>
                <a:sym typeface="Gill Sans"/>
              </a:defRPr>
            </a:lvl9pPr>
          </a:lstStyle>
          <a:p>
            <a:pPr eaLnBrk="1" hangingPunct="1"/>
            <a:endParaRPr lang="en-US" altLang="en-US" sz="2531" b="1">
              <a:solidFill>
                <a:srgbClr val="FF0000"/>
              </a:solidFill>
            </a:endParaRPr>
          </a:p>
          <a:p>
            <a:pPr eaLnBrk="1" hangingPunct="1"/>
            <a:endParaRPr lang="en-US" altLang="en-US" sz="2531" b="1">
              <a:solidFill>
                <a:srgbClr val="FF0000"/>
              </a:solidFill>
            </a:endParaRPr>
          </a:p>
          <a:p>
            <a:pPr eaLnBrk="1" hangingPunct="1"/>
            <a:endParaRPr lang="en-US" altLang="en-US" sz="2531" b="1">
              <a:solidFill>
                <a:srgbClr val="FF0000"/>
              </a:solidFill>
            </a:endParaRPr>
          </a:p>
          <a:p>
            <a:pPr algn="l" eaLnBrk="1" hangingPunct="1"/>
            <a:endParaRPr lang="en-US" altLang="en-US" sz="2531" b="1">
              <a:solidFill>
                <a:srgbClr val="FF0000"/>
              </a:solidFill>
            </a:endParaRPr>
          </a:p>
          <a:p>
            <a:pPr eaLnBrk="1" hangingPunct="1"/>
            <a:endParaRPr lang="en-US" altLang="en-US" sz="2531" b="1">
              <a:solidFill>
                <a:srgbClr val="FF0000"/>
              </a:solidFill>
            </a:endParaRPr>
          </a:p>
          <a:p>
            <a:pPr algn="l" eaLnBrk="1" hangingPunct="1"/>
            <a:endParaRPr lang="en-US" altLang="en-US" sz="2531">
              <a:solidFill>
                <a:srgbClr val="FF0000"/>
              </a:solidFill>
            </a:endParaRPr>
          </a:p>
          <a:p>
            <a:pPr algn="l" eaLnBrk="1" hangingPunct="1"/>
            <a:endParaRPr lang="en-US" altLang="en-US" sz="2531">
              <a:solidFill>
                <a:srgbClr val="FF0000"/>
              </a:solidFill>
            </a:endParaRPr>
          </a:p>
          <a:p>
            <a:pPr algn="l" eaLnBrk="1" hangingPunct="1"/>
            <a:endParaRPr lang="en-US" altLang="en-US" sz="2531" b="1">
              <a:solidFill>
                <a:srgbClr val="FF0000"/>
              </a:solidFill>
            </a:endParaRPr>
          </a:p>
        </p:txBody>
      </p:sp>
      <p:sp>
        <p:nvSpPr>
          <p:cNvPr id="17" name="Content Placeholder 12"/>
          <p:cNvSpPr txBox="1">
            <a:spLocks/>
          </p:cNvSpPr>
          <p:nvPr/>
        </p:nvSpPr>
        <p:spPr bwMode="auto">
          <a:xfrm>
            <a:off x="0" y="2196703"/>
            <a:ext cx="9144000" cy="4661297"/>
          </a:xfrm>
          <a:prstGeom prst="rect">
            <a:avLst/>
          </a:prstGeom>
          <a:noFill/>
          <a:ln w="12700">
            <a:noFill/>
            <a:miter lim="800000"/>
            <a:headEnd/>
            <a:tailEnd/>
          </a:ln>
        </p:spPr>
        <p:txBody>
          <a:bodyPr lIns="35719" tIns="35719" rIns="35719" bIns="35719"/>
          <a:lstStyle/>
          <a:p>
            <a:pPr marL="241093" indent="-241093" algn="ctr">
              <a:defRPr/>
            </a:pPr>
            <a:endParaRPr lang="en-US" sz="2531" b="1" kern="0" dirty="0">
              <a:solidFill>
                <a:srgbClr val="FF0000"/>
              </a:solidFill>
              <a:latin typeface="+mn-lt"/>
              <a:sym typeface="Gill Sans" charset="0"/>
            </a:endParaRPr>
          </a:p>
        </p:txBody>
      </p:sp>
      <p:sp>
        <p:nvSpPr>
          <p:cNvPr id="18" name="Content Placeholder 6"/>
          <p:cNvSpPr txBox="1">
            <a:spLocks/>
          </p:cNvSpPr>
          <p:nvPr/>
        </p:nvSpPr>
        <p:spPr bwMode="auto">
          <a:xfrm>
            <a:off x="0" y="2143125"/>
            <a:ext cx="9144000" cy="4714875"/>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19" name="Content Placeholder 6"/>
          <p:cNvSpPr txBox="1">
            <a:spLocks/>
          </p:cNvSpPr>
          <p:nvPr/>
        </p:nvSpPr>
        <p:spPr bwMode="auto">
          <a:xfrm>
            <a:off x="0" y="2089547"/>
            <a:ext cx="9144000" cy="4768453"/>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a:p>
            <a:pPr marL="241093" indent="-241093">
              <a:buFont typeface="Arial" pitchFamily="34" charset="0"/>
              <a:buChar char="•"/>
              <a:defRPr/>
            </a:pPr>
            <a:endParaRPr lang="en-US" sz="2531" kern="0" dirty="0">
              <a:latin typeface="+mn-lt"/>
              <a:sym typeface="Gill Sans" charset="0"/>
            </a:endParaRPr>
          </a:p>
        </p:txBody>
      </p:sp>
      <p:sp>
        <p:nvSpPr>
          <p:cNvPr id="20" name="Content Placeholder 6"/>
          <p:cNvSpPr txBox="1">
            <a:spLocks/>
          </p:cNvSpPr>
          <p:nvPr/>
        </p:nvSpPr>
        <p:spPr bwMode="auto">
          <a:xfrm>
            <a:off x="0" y="2143125"/>
            <a:ext cx="9144000" cy="4714875"/>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21" name="Content Placeholder 6"/>
          <p:cNvSpPr txBox="1">
            <a:spLocks/>
          </p:cNvSpPr>
          <p:nvPr/>
        </p:nvSpPr>
        <p:spPr bwMode="auto">
          <a:xfrm>
            <a:off x="0" y="2143125"/>
            <a:ext cx="9144000" cy="4714875"/>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22" name="Content Placeholder 4"/>
          <p:cNvSpPr txBox="1">
            <a:spLocks/>
          </p:cNvSpPr>
          <p:nvPr/>
        </p:nvSpPr>
        <p:spPr bwMode="auto">
          <a:xfrm>
            <a:off x="0" y="2143125"/>
            <a:ext cx="9144000" cy="4714875"/>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23" name="Content Placeholder 4"/>
          <p:cNvSpPr txBox="1">
            <a:spLocks/>
          </p:cNvSpPr>
          <p:nvPr/>
        </p:nvSpPr>
        <p:spPr bwMode="auto">
          <a:xfrm>
            <a:off x="0" y="2143125"/>
            <a:ext cx="9144000" cy="4714875"/>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a:p>
            <a:pPr marL="241093" indent="-241093" algn="ctr">
              <a:defRPr/>
            </a:pPr>
            <a:endParaRPr lang="en-US" sz="2531" kern="0" dirty="0">
              <a:latin typeface="+mn-lt"/>
              <a:sym typeface="Gill Sans" charset="0"/>
            </a:endParaRPr>
          </a:p>
        </p:txBody>
      </p:sp>
      <p:sp>
        <p:nvSpPr>
          <p:cNvPr id="24" name="Content Placeholder 4"/>
          <p:cNvSpPr txBox="1">
            <a:spLocks/>
          </p:cNvSpPr>
          <p:nvPr/>
        </p:nvSpPr>
        <p:spPr bwMode="auto">
          <a:xfrm>
            <a:off x="0" y="1446609"/>
            <a:ext cx="9144000" cy="5411391"/>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p:txBody>
      </p:sp>
      <p:sp>
        <p:nvSpPr>
          <p:cNvPr id="25" name="Rectangle 2"/>
          <p:cNvSpPr txBox="1">
            <a:spLocks noChangeArrowheads="1"/>
          </p:cNvSpPr>
          <p:nvPr/>
        </p:nvSpPr>
        <p:spPr bwMode="auto">
          <a:xfrm>
            <a:off x="0" y="267891"/>
            <a:ext cx="8536781" cy="910828"/>
          </a:xfrm>
          <a:prstGeom prst="rect">
            <a:avLst/>
          </a:prstGeom>
          <a:noFill/>
          <a:ln w="12700">
            <a:noFill/>
            <a:miter lim="800000"/>
            <a:headEnd/>
            <a:tailEnd/>
          </a:ln>
        </p:spPr>
        <p:txBody>
          <a:bodyPr lIns="35719" tIns="35719" rIns="35719" bIns="35719" anchor="b"/>
          <a:lstStyle/>
          <a:p>
            <a:pPr algn="ctr" eaLnBrk="1" hangingPunct="1">
              <a:defRPr/>
            </a:pPr>
            <a:r>
              <a:rPr lang="en-US" sz="3094" b="1" kern="0" dirty="0">
                <a:latin typeface="+mj-lt"/>
                <a:ea typeface="+mj-ea"/>
                <a:cs typeface="+mj-cs"/>
                <a:sym typeface="Gill Sans" charset="0"/>
              </a:rPr>
              <a:t>Your Role, Your Duty and Your Responsibility</a:t>
            </a:r>
          </a:p>
        </p:txBody>
      </p:sp>
      <p:sp>
        <p:nvSpPr>
          <p:cNvPr id="26" name="Rectangle 6"/>
          <p:cNvSpPr txBox="1">
            <a:spLocks noChangeArrowheads="1"/>
          </p:cNvSpPr>
          <p:nvPr/>
        </p:nvSpPr>
        <p:spPr bwMode="auto">
          <a:xfrm>
            <a:off x="0" y="1500187"/>
            <a:ext cx="8536781" cy="5357813"/>
          </a:xfrm>
          <a:prstGeom prst="rect">
            <a:avLst/>
          </a:prstGeom>
          <a:noFill/>
          <a:ln w="12700">
            <a:noFill/>
            <a:miter lim="800000"/>
            <a:headEnd/>
            <a:tailEnd/>
          </a:ln>
        </p:spPr>
        <p:txBody>
          <a:bodyPr lIns="35719" tIns="35719" rIns="35719" bIns="35719"/>
          <a:lstStyle/>
          <a:p>
            <a:pPr marL="241093" indent="-241093" algn="ctr">
              <a:defRPr/>
            </a:pPr>
            <a:endParaRPr lang="en-US" sz="2531" kern="0" dirty="0">
              <a:latin typeface="+mn-lt"/>
              <a:sym typeface="Gill Sans" charset="0"/>
            </a:endParaRPr>
          </a:p>
          <a:p>
            <a:pPr marL="241093" indent="-241093" algn="ctr">
              <a:defRPr/>
            </a:pPr>
            <a:r>
              <a:rPr lang="en-US" sz="2531" kern="0" dirty="0">
                <a:latin typeface="+mn-lt"/>
                <a:sym typeface="Gill Sans" charset="0"/>
              </a:rPr>
              <a:t>“</a:t>
            </a:r>
            <a:r>
              <a:rPr lang="en-US" sz="2531" b="1" i="1" kern="0" dirty="0">
                <a:latin typeface="+mn-lt"/>
                <a:sym typeface="Gill Sans" charset="0"/>
              </a:rPr>
              <a:t>Don’t ask yourself ‘what  the world needs’, ask yourself what makes </a:t>
            </a:r>
            <a:r>
              <a:rPr lang="en-US" sz="2531" b="1" i="1" u="sng" kern="0" dirty="0">
                <a:latin typeface="+mn-lt"/>
                <a:sym typeface="Gill Sans" charset="0"/>
              </a:rPr>
              <a:t>you</a:t>
            </a:r>
            <a:r>
              <a:rPr lang="en-US" sz="2531" b="1" i="1" kern="0" dirty="0">
                <a:latin typeface="+mn-lt"/>
                <a:sym typeface="Gill Sans" charset="0"/>
              </a:rPr>
              <a:t> </a:t>
            </a:r>
            <a:r>
              <a:rPr lang="en-US" sz="2531" b="1" i="1" kern="0" dirty="0">
                <a:solidFill>
                  <a:srgbClr val="FF0000"/>
                </a:solidFill>
                <a:latin typeface="+mn-lt"/>
                <a:sym typeface="Gill Sans" charset="0"/>
              </a:rPr>
              <a:t>come alive</a:t>
            </a:r>
            <a:r>
              <a:rPr lang="en-US" sz="2531" b="1" i="1" kern="0" dirty="0">
                <a:latin typeface="+mn-lt"/>
                <a:sym typeface="Gill Sans" charset="0"/>
              </a:rPr>
              <a:t>. And then go do that. Because </a:t>
            </a:r>
            <a:r>
              <a:rPr lang="en-US" sz="2531" b="1" i="1" kern="0" dirty="0" smtClean="0">
                <a:latin typeface="+mn-lt"/>
                <a:sym typeface="Gill Sans" charset="0"/>
              </a:rPr>
              <a:t>what the </a:t>
            </a:r>
            <a:r>
              <a:rPr lang="en-US" sz="2531" b="1" i="1" kern="0" dirty="0">
                <a:latin typeface="+mn-lt"/>
                <a:sym typeface="Gill Sans" charset="0"/>
              </a:rPr>
              <a:t>world needs are people (</a:t>
            </a:r>
            <a:r>
              <a:rPr lang="en-US" sz="2531" b="1" i="1" u="sng" kern="0" dirty="0">
                <a:solidFill>
                  <a:srgbClr val="0070C0"/>
                </a:solidFill>
                <a:latin typeface="+mn-lt"/>
                <a:sym typeface="Gill Sans" charset="0"/>
              </a:rPr>
              <a:t>engineers</a:t>
            </a:r>
            <a:r>
              <a:rPr lang="en-US" sz="2531" b="1" i="1" u="sng" kern="0" dirty="0">
                <a:latin typeface="+mn-lt"/>
                <a:sym typeface="Gill Sans" charset="0"/>
              </a:rPr>
              <a:t>)</a:t>
            </a:r>
            <a:r>
              <a:rPr lang="en-US" sz="2531" b="1" i="1" kern="0" dirty="0">
                <a:latin typeface="+mn-lt"/>
                <a:sym typeface="Gill Sans" charset="0"/>
              </a:rPr>
              <a:t> who have come alive!”</a:t>
            </a:r>
            <a:endParaRPr lang="en-US" sz="2531" b="1" kern="0" dirty="0">
              <a:latin typeface="+mn-lt"/>
              <a:sym typeface="Gill Sans" charset="0"/>
            </a:endParaRPr>
          </a:p>
          <a:p>
            <a:pPr marL="241093" indent="-241093" algn="ctr">
              <a:defRPr/>
            </a:pPr>
            <a:endParaRPr lang="en-US" sz="2531" kern="0" dirty="0">
              <a:latin typeface="+mn-lt"/>
              <a:sym typeface="Gill Sans" charset="0"/>
            </a:endParaRPr>
          </a:p>
          <a:p>
            <a:pPr marL="241093" indent="-241093" algn="ctr">
              <a:defRPr/>
            </a:pPr>
            <a:r>
              <a:rPr lang="en-US" sz="2531" kern="0" dirty="0">
                <a:latin typeface="+mn-lt"/>
                <a:sym typeface="Gill Sans" charset="0"/>
              </a:rPr>
              <a:t>Howard Thurman</a:t>
            </a:r>
          </a:p>
          <a:p>
            <a:pPr marL="241093" indent="-241093" algn="ctr">
              <a:defRPr/>
            </a:pPr>
            <a:endParaRPr lang="en-US" sz="2531" kern="0" dirty="0">
              <a:latin typeface="+mn-lt"/>
              <a:sym typeface="Gill Sans" charset="0"/>
            </a:endParaRPr>
          </a:p>
          <a:p>
            <a:pPr algn="ctr" eaLnBrk="1" hangingPunct="1">
              <a:defRPr/>
            </a:pPr>
            <a:r>
              <a:rPr lang="en-US" sz="3797" b="1" dirty="0">
                <a:latin typeface="Freestyle Script" pitchFamily="66" charset="0"/>
              </a:rPr>
              <a:t>“Remember Today….For It’s the Beginning of FOREVER”</a:t>
            </a:r>
          </a:p>
          <a:p>
            <a:pPr eaLnBrk="1" hangingPunct="1">
              <a:defRPr/>
            </a:pPr>
            <a:endParaRPr lang="en-US" sz="2531" b="1" dirty="0"/>
          </a:p>
          <a:p>
            <a:pPr eaLnBrk="1" hangingPunct="1">
              <a:defRPr/>
            </a:pPr>
            <a:r>
              <a:rPr lang="en-US" sz="2531" b="1" dirty="0"/>
              <a:t>					</a:t>
            </a:r>
            <a:r>
              <a:rPr lang="en-US" sz="2250" b="1" dirty="0" smtClean="0"/>
              <a:t>Dante </a:t>
            </a:r>
            <a:r>
              <a:rPr lang="en-US" sz="2250" b="1" dirty="0"/>
              <a:t>Alighieri, </a:t>
            </a:r>
            <a:r>
              <a:rPr lang="en-US" sz="2250" b="1" i="1" dirty="0"/>
              <a:t>Inferno</a:t>
            </a:r>
            <a:endParaRPr lang="en-US" sz="2250" kern="0" dirty="0">
              <a:latin typeface="+mn-lt"/>
              <a:sym typeface="Gill Sans" charset="0"/>
            </a:endParaRPr>
          </a:p>
        </p:txBody>
      </p:sp>
    </p:spTree>
    <p:extLst>
      <p:ext uri="{BB962C8B-B14F-4D97-AF65-F5344CB8AC3E}">
        <p14:creationId xmlns:p14="http://schemas.microsoft.com/office/powerpoint/2010/main" val="382549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Front.pdf - Adobe Acrobat Reader DC"/>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83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shrae.org/Image%20Library/Main%20Nav/Technical%20Resources/AEDGs--SpecialProjects/AEDG_ZE_SmallOfficeCover_Front-162x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838200"/>
            <a:ext cx="1543050" cy="4057651"/>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1" descr="Front.pdf - Adobe Acrobat Reader D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www.ashrae.org/Image%20Library/Main%20Nav/Technical%20Resources/AEDGs--SpecialProjects/AEDG_ZE_SmallOfficeCover_Front-162x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838200"/>
            <a:ext cx="3429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2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1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VA Expo-Getting from AEDGS to Zero-Energy Bldgs-03-21-18.potx" id="{A3559AE4-91B5-4CF4-84A8-9AC2B4BC24EF}" vid="{9F833BEF-0A73-4B03-9DE0-A4412CEB4D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WVA Expo-Getting from AEDGS to Zero-Energy Bldgs-03-21-18</Template>
  <TotalTime>76795</TotalTime>
  <Words>4571</Words>
  <Application>Microsoft Office PowerPoint</Application>
  <PresentationFormat>On-screen Show (4:3)</PresentationFormat>
  <Paragraphs>708</Paragraphs>
  <Slides>71</Slides>
  <Notes>56</Notes>
  <HiddenSlides>4</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7" baseType="lpstr">
      <vt:lpstr>akzidenz-grotesk</vt:lpstr>
      <vt:lpstr>Arial</vt:lpstr>
      <vt:lpstr>Arial Black</vt:lpstr>
      <vt:lpstr>Calibri</vt:lpstr>
      <vt:lpstr>Corbel</vt:lpstr>
      <vt:lpstr>Freestyle Script</vt:lpstr>
      <vt:lpstr>Geneva</vt:lpstr>
      <vt:lpstr>Gill Sans</vt:lpstr>
      <vt:lpstr>Roboto</vt:lpstr>
      <vt:lpstr>Roboto Condensed</vt:lpstr>
      <vt:lpstr>Segoe UI</vt:lpstr>
      <vt:lpstr>Times New Roman</vt:lpstr>
      <vt:lpstr>Trebuchet MS</vt:lpstr>
      <vt:lpstr>Wingdings</vt:lpstr>
      <vt:lpstr>114</vt:lpstr>
      <vt:lpstr>Acrobat Document</vt:lpstr>
      <vt:lpstr>PowerPoint Presentation</vt:lpstr>
      <vt:lpstr>Sustainable Applications that Work - AEDGs to Net-Zero Energy to Zero-Carb-Designed Buildings</vt:lpstr>
      <vt:lpstr>PowerPoint Presentation</vt:lpstr>
      <vt:lpstr>PowerPoint Presentation</vt:lpstr>
      <vt:lpstr>Why Should Architects and Engineers be Concerned?</vt:lpstr>
      <vt:lpstr>Indoor Air Quality Guide Best Practices for Design, Constr. &amp; Commissioning </vt:lpstr>
      <vt:lpstr>PowerPoint Presentation</vt:lpstr>
      <vt:lpstr>PowerPoint Presentation</vt:lpstr>
      <vt:lpstr>PowerPoint Presentation</vt:lpstr>
      <vt:lpstr>PowerPoint Presentation</vt:lpstr>
      <vt:lpstr>“FREE” ASHRAE Publications</vt:lpstr>
      <vt:lpstr>Energy Balance Boundary </vt:lpstr>
      <vt:lpstr>PowerPoint Presentation</vt:lpstr>
      <vt:lpstr>AEDG FOR Schools – Zero Energy</vt:lpstr>
      <vt:lpstr>AEDG FOR Schools – Zero Energy</vt:lpstr>
      <vt:lpstr>AEDG FOR Schools – Zero Energy</vt:lpstr>
      <vt:lpstr>AEDG FOR Schools – Zero Energy</vt:lpstr>
      <vt:lpstr>R.J Klarchek Information Commons Bldg</vt:lpstr>
      <vt:lpstr>R.J Klarchek Information Commons Bldg</vt:lpstr>
      <vt:lpstr>R.J Klarchek Information Commons Bldg</vt:lpstr>
      <vt:lpstr>R.J Klarchek Information Commons Bldg</vt:lpstr>
      <vt:lpstr>R.J Klarchek Information Commons Bldg</vt:lpstr>
      <vt:lpstr>R.J Klarchek Information Commons Bldg</vt:lpstr>
      <vt:lpstr>R.J Klarchek Information Commons Bldg</vt:lpstr>
      <vt:lpstr>Net-Zero Richardsville Elementary School Bowling Green, Kentucky</vt:lpstr>
      <vt:lpstr>Net-Zero Richardsville Elementary School Bowling Green, Kentucky</vt:lpstr>
      <vt:lpstr>PowerPoint Presentation</vt:lpstr>
      <vt:lpstr>PowerPoint Presentation</vt:lpstr>
      <vt:lpstr>Net-Zero Richardsville Elementary School Bowling Green, Kentucky</vt:lpstr>
      <vt:lpstr>Net-Zero NREL Administration Building</vt:lpstr>
      <vt:lpstr>Net-Zero NREL Administration Building</vt:lpstr>
      <vt:lpstr>Net-Zero NREL Administration Building</vt:lpstr>
      <vt:lpstr>Net-Zero NREL Administration Building</vt:lpstr>
      <vt:lpstr>PowerPoint Presentation</vt:lpstr>
      <vt:lpstr>Net-Zero NREL Administration Building</vt:lpstr>
      <vt:lpstr>Net-Zero NREL Administration Building</vt:lpstr>
      <vt:lpstr>Net-Zero NREL Administration Building</vt:lpstr>
      <vt:lpstr>Advanced Energy Design Guidance</vt:lpstr>
      <vt:lpstr>Major Energy Uses in a  Large Hospital</vt:lpstr>
      <vt:lpstr>How-To Tips </vt:lpstr>
      <vt:lpstr>Aggressively Address Reheat</vt:lpstr>
      <vt:lpstr>50% AEDG for Large Hospitals WSHPs with DOAS</vt:lpstr>
      <vt:lpstr>50% AEDG for Large Hospitals Fan-Coils with DOAS</vt:lpstr>
      <vt:lpstr>50% AEDG for Large Hospitals Chilled-Water VAV System</vt:lpstr>
      <vt:lpstr>Avoid Overventilation</vt:lpstr>
      <vt:lpstr>Guide Contents—Case Studies</vt:lpstr>
      <vt:lpstr>Honoré-Mercier Hospital Saint-Hyacintha, Quebec</vt:lpstr>
      <vt:lpstr>Honoré-Mercier Hospital</vt:lpstr>
      <vt:lpstr>Honoré-Mercier Hospital</vt:lpstr>
      <vt:lpstr>Honoré-Mercier Hospital</vt:lpstr>
      <vt:lpstr>Honoré-Mercier Hospital</vt:lpstr>
      <vt:lpstr>Unique AEDG &amp; Net-Zero Applications</vt:lpstr>
      <vt:lpstr>ZEB Technology Pathways for Commercial Buildings</vt:lpstr>
      <vt:lpstr>ZEB Technology Pathways for Commercial Buildings</vt:lpstr>
      <vt:lpstr>ZEB Technology Pathways for Commercial Buildings</vt:lpstr>
      <vt:lpstr>ZEB Technology Pathways for Commercial Buildings</vt:lpstr>
      <vt:lpstr>ZEB Technology Pathways for Commercial Buildings</vt:lpstr>
      <vt:lpstr>ZEB Technology Pathways for Commercial Buildings</vt:lpstr>
      <vt:lpstr>ZEB Technology Pathways for Commercial Buildings</vt:lpstr>
      <vt:lpstr>PowerPoint Presentation</vt:lpstr>
      <vt:lpstr>Operational Subcommittee</vt:lpstr>
      <vt:lpstr>Technical Guides Update</vt:lpstr>
      <vt:lpstr>Technical Guides Update</vt:lpstr>
      <vt:lpstr>PowerPoint Presentation</vt:lpstr>
      <vt:lpstr>NEW! ASHRAE Certification</vt:lpstr>
      <vt:lpstr>Learning Objectives</vt:lpstr>
      <vt:lpstr>PowerPoint Presentation</vt:lpstr>
      <vt:lpstr>PowerPoint Presentation</vt:lpstr>
      <vt:lpstr>PowerPoint Presentation</vt:lpstr>
      <vt:lpstr>ASHRAE Staff Contact</vt:lpstr>
      <vt:lpstr> </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Applications that Work - AEDGs to Net-Zero Energy Buildings</dc:title>
  <dc:creator>Terry Townsend</dc:creator>
  <cp:lastModifiedBy>Terry Townsend</cp:lastModifiedBy>
  <cp:revision>46</cp:revision>
  <cp:lastPrinted>2024-11-25T18:35:10Z</cp:lastPrinted>
  <dcterms:created xsi:type="dcterms:W3CDTF">2018-03-19T16:30:45Z</dcterms:created>
  <dcterms:modified xsi:type="dcterms:W3CDTF">2024-11-25T18:52:14Z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TC103807041033</vt:lpwstr>
  </property>
</Properties>
</file>